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5143500" cx="9144000"/>
  <p:notesSz cx="6858000" cy="9144000"/>
  <p:embeddedFontLst>
    <p:embeddedFont>
      <p:font typeface="Bodoni"/>
      <p:bold r:id="rId104"/>
      <p:boldItalic r:id="rId105"/>
    </p:embeddedFont>
    <p:embeddedFont>
      <p:font typeface="Helvetica Neue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0" roundtripDataSignature="AMtx7mgKO62TNueN+QEEc78xBDUHNE5p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70D221-0FFE-4D69-AB85-A506C613CDFA}">
  <a:tblStyle styleId="{8170D221-0FFE-4D69-AB85-A506C613CDFA}" styleName="Table_0"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cap="flat" cmpd="sng" w="25400">
              <a:solidFill>
                <a:srgbClr val="C9C3BA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25400">
              <a:solidFill>
                <a:srgbClr val="C9C3BA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rgbClr val="C9C3BA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rgbClr val="C9C3BA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25400">
              <a:solidFill>
                <a:srgbClr val="C9C3BA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25400">
              <a:solidFill>
                <a:srgbClr val="C9C3BA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C9C3BA">
              <a:alpha val="74901"/>
            </a:srgbClr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HelveticaNeue-bold.fntdata"/><Relationship Id="rId106" Type="http://schemas.openxmlformats.org/officeDocument/2006/relationships/font" Target="fonts/HelveticaNeue-regular.fntdata"/><Relationship Id="rId105" Type="http://schemas.openxmlformats.org/officeDocument/2006/relationships/font" Target="fonts/Bodoni-boldItalic.fntdata"/><Relationship Id="rId104" Type="http://schemas.openxmlformats.org/officeDocument/2006/relationships/font" Target="fonts/Bodoni-bold.fntdata"/><Relationship Id="rId109" Type="http://schemas.openxmlformats.org/officeDocument/2006/relationships/font" Target="fonts/HelveticaNeue-boldItalic.fntdata"/><Relationship Id="rId108" Type="http://schemas.openxmlformats.org/officeDocument/2006/relationships/font" Target="fonts/HelveticaNeue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customschemas.google.com/relationships/presentationmetadata" Target="meta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81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81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81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81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81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81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81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81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81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81">
                <a:latin typeface="Helvetica Neue"/>
                <a:ea typeface="Helvetica Neue"/>
                <a:cs typeface="Helvetica Neue"/>
                <a:sym typeface="Helvetica Neue"/>
              </a:rPr>
              <a:t>from sklearn.datasets import load_iris</a:t>
            </a:r>
            <a:endParaRPr b="0" sz="138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81">
                <a:latin typeface="Helvetica Neue"/>
                <a:ea typeface="Helvetica Neue"/>
                <a:cs typeface="Helvetica Neue"/>
                <a:sym typeface="Helvetica Neue"/>
              </a:rPr>
              <a:t>from sklearn import tree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81">
                <a:latin typeface="Helvetica Neue"/>
                <a:ea typeface="Helvetica Neue"/>
                <a:cs typeface="Helvetica Neue"/>
                <a:sym typeface="Helvetica Neue"/>
              </a:rPr>
              <a:t>iris = load_iris()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81">
                <a:latin typeface="Helvetica Neue"/>
                <a:ea typeface="Helvetica Neue"/>
                <a:cs typeface="Helvetica Neue"/>
                <a:sym typeface="Helvetica Neue"/>
              </a:rPr>
              <a:t>DT = tree.DecisionTreeClassifier()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81">
                <a:latin typeface="Helvetica Neue"/>
                <a:ea typeface="Helvetica Neue"/>
                <a:cs typeface="Helvetica Neue"/>
                <a:sym typeface="Helvetica Neue"/>
              </a:rPr>
              <a:t>DT = DT.fit(iris.data, iris.target)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81">
                <a:latin typeface="Helvetica Neue"/>
                <a:ea typeface="Helvetica Neue"/>
                <a:cs typeface="Helvetica Neue"/>
                <a:sym typeface="Helvetica Neue"/>
              </a:rPr>
              <a:t>from sklearn.model_selection import train_test_split</a:t>
            </a:r>
            <a:endParaRPr b="0" sz="138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81">
                <a:latin typeface="Helvetica Neue"/>
                <a:ea typeface="Helvetica Neue"/>
                <a:cs typeface="Helvetica Neue"/>
                <a:sym typeface="Helvetica Neue"/>
              </a:rPr>
              <a:t>X_train, X_test, y_train, y_test = train_test_split(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81">
                <a:latin typeface="Helvetica Neue"/>
                <a:ea typeface="Helvetica Neue"/>
                <a:cs typeface="Helvetica Neue"/>
                <a:sym typeface="Helvetica Neue"/>
              </a:rPr>
              <a:t>iris.data, iris.target, test_size=0.33)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8" name="Google Shape;518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error is defined to be [0, 0.5]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標題與副標題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100"/>
          <p:cNvCxnSpPr/>
          <p:nvPr/>
        </p:nvCxnSpPr>
        <p:spPr>
          <a:xfrm>
            <a:off x="357188" y="3475881"/>
            <a:ext cx="8437115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" name="Google Shape;13;p100"/>
          <p:cNvCxnSpPr/>
          <p:nvPr/>
        </p:nvCxnSpPr>
        <p:spPr>
          <a:xfrm>
            <a:off x="357188" y="2156520"/>
            <a:ext cx="8437513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" name="Google Shape;14;p100"/>
          <p:cNvCxnSpPr/>
          <p:nvPr/>
        </p:nvCxnSpPr>
        <p:spPr>
          <a:xfrm flipH="1" rot="10800000">
            <a:off x="5620994" y="2386892"/>
            <a:ext cx="1" cy="866299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100"/>
          <p:cNvSpPr txBox="1"/>
          <p:nvPr>
            <p:ph idx="1" type="body"/>
          </p:nvPr>
        </p:nvSpPr>
        <p:spPr>
          <a:xfrm>
            <a:off x="357187" y="1826387"/>
            <a:ext cx="5063133" cy="312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Calibri"/>
              <a:buNone/>
              <a:defRPr i="1" sz="1266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00"/>
          <p:cNvSpPr txBox="1"/>
          <p:nvPr>
            <p:ph type="title"/>
          </p:nvPr>
        </p:nvSpPr>
        <p:spPr>
          <a:xfrm>
            <a:off x="357187" y="2183309"/>
            <a:ext cx="5063133" cy="127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0"/>
          <p:cNvSpPr txBox="1"/>
          <p:nvPr>
            <p:ph idx="2" type="body"/>
          </p:nvPr>
        </p:nvSpPr>
        <p:spPr>
          <a:xfrm>
            <a:off x="5822156" y="2183309"/>
            <a:ext cx="2982516" cy="127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Calibri"/>
              <a:buNone/>
              <a:defRPr sz="1266"/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Calibri"/>
              <a:buNone/>
              <a:defRPr sz="1266"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Calibri"/>
              <a:buNone/>
              <a:defRPr sz="1266"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Calibri"/>
              <a:buNone/>
              <a:defRPr sz="1266"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Calibri"/>
              <a:buNone/>
              <a:defRPr sz="1266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0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9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b="1" sz="4267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b="1" sz="3556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9pPr>
          </a:lstStyle>
          <a:p/>
        </p:txBody>
      </p:sp>
      <p:sp>
        <p:nvSpPr>
          <p:cNvPr id="59" name="Google Shape;59;p109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0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b="1" sz="4267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b="1" sz="3556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9pPr>
          </a:lstStyle>
          <a:p/>
        </p:txBody>
      </p:sp>
      <p:sp>
        <p:nvSpPr>
          <p:cNvPr id="61" name="Google Shape;61;p10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0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10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1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89"/>
              <a:buFont typeface="Calibri"/>
              <a:buNone/>
              <a:defRPr sz="56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9851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89"/>
              <a:buChar char="•"/>
              <a:defRPr sz="5689"/>
            </a:lvl1pPr>
            <a:lvl2pPr indent="-544703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978"/>
              <a:buChar char="•"/>
              <a:defRPr sz="4978"/>
            </a:lvl2pPr>
            <a:lvl3pPr indent="-499554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3pPr>
            <a:lvl4pPr indent="-45440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4pPr>
            <a:lvl5pPr indent="-45440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5pPr>
            <a:lvl6pPr indent="-454406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6pPr>
            <a:lvl7pPr indent="-454406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7pPr>
            <a:lvl8pPr indent="-454406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8pPr>
            <a:lvl9pPr indent="-454406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9pPr>
          </a:lstStyle>
          <a:p/>
        </p:txBody>
      </p:sp>
      <p:sp>
        <p:nvSpPr>
          <p:cNvPr id="77" name="Google Shape;77;p11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89"/>
              <a:buNone/>
              <a:defRPr sz="2489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9pPr>
          </a:lstStyle>
          <a:p/>
        </p:txBody>
      </p:sp>
      <p:sp>
        <p:nvSpPr>
          <p:cNvPr id="78" name="Google Shape;78;p1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79" name="Google Shape;79;p1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89"/>
              <a:buFont typeface="Calibri"/>
              <a:buNone/>
              <a:defRPr sz="56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1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89"/>
              <a:buNone/>
              <a:defRPr sz="2489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9pPr>
          </a:lstStyle>
          <a:p/>
        </p:txBody>
      </p:sp>
      <p:sp>
        <p:nvSpPr>
          <p:cNvPr id="85" name="Google Shape;85;p1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1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1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92" name="Google Shape;92;p1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1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5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5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98" name="Google Shape;98;p1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1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標題與項目符號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0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>
  <p:cSld name="空白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標題 - 上方">
  <p:cSld name="大標題 - 上方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標題 - 中央" showMasterSp="0">
  <p:cSld name="大標題 - 中央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4"/>
          <p:cNvSpPr txBox="1"/>
          <p:nvPr>
            <p:ph type="title"/>
          </p:nvPr>
        </p:nvSpPr>
        <p:spPr>
          <a:xfrm>
            <a:off x="357188" y="1935510"/>
            <a:ext cx="8429625" cy="127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sz="2133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67"/>
              <a:buFont typeface="Calibri"/>
              <a:buNone/>
              <a:defRPr sz="10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5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sz="4267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sz="3556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9pPr>
          </a:lstStyle>
          <a:p/>
        </p:txBody>
      </p:sp>
      <p:sp>
        <p:nvSpPr>
          <p:cNvPr id="34" name="Google Shape;34;p10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10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0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10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67"/>
              <a:buFont typeface="Calibri"/>
              <a:buNone/>
              <a:defRPr sz="10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267"/>
              <a:buNone/>
              <a:defRPr sz="4267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556"/>
              <a:buNone/>
              <a:defRPr sz="3556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0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10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0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0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10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Palatino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9" name="Google Shape;9;p9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  <a:defRPr b="0" i="0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10" name="Google Shape;10;p9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33"/>
              <a:buFont typeface="Palatino"/>
              <a:buNone/>
              <a:defRPr b="0" i="0" sz="2133" u="none" cap="none" strike="noStrike">
                <a:solidFill>
                  <a:srgbClr val="888888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Relationship Id="rId5" Type="http://schemas.openxmlformats.org/officeDocument/2006/relationships/image" Target="../media/image61.png"/><Relationship Id="rId6" Type="http://schemas.openxmlformats.org/officeDocument/2006/relationships/image" Target="../media/image47.png"/><Relationship Id="rId7" Type="http://schemas.openxmlformats.org/officeDocument/2006/relationships/image" Target="../media/image35.png"/><Relationship Id="rId8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en.wikipedia.org/wiki/Open_source" TargetMode="External"/><Relationship Id="rId4" Type="http://schemas.openxmlformats.org/officeDocument/2006/relationships/hyperlink" Target="https://en.wikipedia.org/wiki/Java_(programming_language)" TargetMode="External"/><Relationship Id="rId5" Type="http://schemas.openxmlformats.org/officeDocument/2006/relationships/hyperlink" Target="https://en.wikipedia.org/wiki/Weka_(machine_learning)" TargetMode="External"/><Relationship Id="rId6" Type="http://schemas.openxmlformats.org/officeDocument/2006/relationships/hyperlink" Target="https://en.wikipedia.org/wiki/Data_mining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Relationship Id="rId4" Type="http://schemas.openxmlformats.org/officeDocument/2006/relationships/hyperlink" Target="https://github.com/UDICatNCHU/AdvancedDataMing/blob/master/DecisionTree.ipynb" TargetMode="External"/><Relationship Id="rId5" Type="http://schemas.openxmlformats.org/officeDocument/2006/relationships/hyperlink" Target="https://colab.research.google.com/drive/1pQjI59byX1kTPd50g56jt26YdhP-2QJ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5.png"/><Relationship Id="rId4" Type="http://schemas.openxmlformats.org/officeDocument/2006/relationships/image" Target="../media/image8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8.png"/><Relationship Id="rId4" Type="http://schemas.openxmlformats.org/officeDocument/2006/relationships/image" Target="../media/image81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0.png"/><Relationship Id="rId4" Type="http://schemas.openxmlformats.org/officeDocument/2006/relationships/image" Target="../media/image85.png"/><Relationship Id="rId5" Type="http://schemas.openxmlformats.org/officeDocument/2006/relationships/image" Target="../media/image9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4.png"/><Relationship Id="rId4" Type="http://schemas.openxmlformats.org/officeDocument/2006/relationships/image" Target="../media/image103.png"/><Relationship Id="rId5" Type="http://schemas.openxmlformats.org/officeDocument/2006/relationships/image" Target="../media/image9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4.png"/><Relationship Id="rId4" Type="http://schemas.openxmlformats.org/officeDocument/2006/relationships/image" Target="../media/image103.png"/><Relationship Id="rId5" Type="http://schemas.openxmlformats.org/officeDocument/2006/relationships/image" Target="../media/image9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Relationship Id="rId5" Type="http://schemas.openxmlformats.org/officeDocument/2006/relationships/image" Target="../media/image1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7.png"/><Relationship Id="rId4" Type="http://schemas.openxmlformats.org/officeDocument/2006/relationships/image" Target="../media/image112.png"/><Relationship Id="rId5" Type="http://schemas.openxmlformats.org/officeDocument/2006/relationships/image" Target="../media/image109.png"/><Relationship Id="rId6" Type="http://schemas.openxmlformats.org/officeDocument/2006/relationships/image" Target="../media/image101.png"/><Relationship Id="rId7" Type="http://schemas.openxmlformats.org/officeDocument/2006/relationships/image" Target="../media/image8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8.png"/><Relationship Id="rId4" Type="http://schemas.openxmlformats.org/officeDocument/2006/relationships/image" Target="../media/image107.png"/><Relationship Id="rId5" Type="http://schemas.openxmlformats.org/officeDocument/2006/relationships/image" Target="../media/image104.png"/><Relationship Id="rId6" Type="http://schemas.openxmlformats.org/officeDocument/2006/relationships/image" Target="../media/image11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4.png"/><Relationship Id="rId4" Type="http://schemas.openxmlformats.org/officeDocument/2006/relationships/image" Target="../media/image111.png"/><Relationship Id="rId5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8.png"/><Relationship Id="rId4" Type="http://schemas.openxmlformats.org/officeDocument/2006/relationships/image" Target="../media/image114.png"/><Relationship Id="rId5" Type="http://schemas.openxmlformats.org/officeDocument/2006/relationships/image" Target="../media/image119.png"/><Relationship Id="rId6" Type="http://schemas.openxmlformats.org/officeDocument/2006/relationships/image" Target="../media/image12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6.png"/><Relationship Id="rId4" Type="http://schemas.openxmlformats.org/officeDocument/2006/relationships/image" Target="../media/image120.png"/><Relationship Id="rId5" Type="http://schemas.openxmlformats.org/officeDocument/2006/relationships/image" Target="../media/image122.png"/><Relationship Id="rId6" Type="http://schemas.openxmlformats.org/officeDocument/2006/relationships/image" Target="../media/image12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3.png"/><Relationship Id="rId4" Type="http://schemas.openxmlformats.org/officeDocument/2006/relationships/image" Target="../media/image128.png"/><Relationship Id="rId5" Type="http://schemas.openxmlformats.org/officeDocument/2006/relationships/image" Target="../media/image125.png"/><Relationship Id="rId6" Type="http://schemas.openxmlformats.org/officeDocument/2006/relationships/image" Target="../media/image131.png"/><Relationship Id="rId7" Type="http://schemas.openxmlformats.org/officeDocument/2006/relationships/image" Target="../media/image1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4.png"/><Relationship Id="rId4" Type="http://schemas.openxmlformats.org/officeDocument/2006/relationships/image" Target="../media/image132.png"/><Relationship Id="rId5" Type="http://schemas.openxmlformats.org/officeDocument/2006/relationships/image" Target="../media/image129.png"/><Relationship Id="rId6" Type="http://schemas.openxmlformats.org/officeDocument/2006/relationships/image" Target="../media/image1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2.png"/><Relationship Id="rId4" Type="http://schemas.openxmlformats.org/officeDocument/2006/relationships/image" Target="../media/image14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7.png"/><Relationship Id="rId4" Type="http://schemas.openxmlformats.org/officeDocument/2006/relationships/image" Target="../media/image112.png"/><Relationship Id="rId5" Type="http://schemas.openxmlformats.org/officeDocument/2006/relationships/image" Target="../media/image109.png"/><Relationship Id="rId6" Type="http://schemas.openxmlformats.org/officeDocument/2006/relationships/image" Target="../media/image10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9.png"/><Relationship Id="rId4" Type="http://schemas.openxmlformats.org/officeDocument/2006/relationships/image" Target="../media/image1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9.png"/><Relationship Id="rId4" Type="http://schemas.openxmlformats.org/officeDocument/2006/relationships/image" Target="../media/image147.png"/><Relationship Id="rId5" Type="http://schemas.openxmlformats.org/officeDocument/2006/relationships/image" Target="../media/image151.png"/><Relationship Id="rId6" Type="http://schemas.openxmlformats.org/officeDocument/2006/relationships/image" Target="../media/image131.png"/><Relationship Id="rId7" Type="http://schemas.openxmlformats.org/officeDocument/2006/relationships/image" Target="../media/image14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Relationship Id="rId5" Type="http://schemas.openxmlformats.org/officeDocument/2006/relationships/image" Target="../media/image136.png"/><Relationship Id="rId6" Type="http://schemas.openxmlformats.org/officeDocument/2006/relationships/image" Target="../media/image131.png"/><Relationship Id="rId7" Type="http://schemas.openxmlformats.org/officeDocument/2006/relationships/image" Target="../media/image140.png"/><Relationship Id="rId8" Type="http://schemas.openxmlformats.org/officeDocument/2006/relationships/image" Target="../media/image14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5.png"/><Relationship Id="rId4" Type="http://schemas.openxmlformats.org/officeDocument/2006/relationships/image" Target="../media/image171.png"/><Relationship Id="rId9" Type="http://schemas.openxmlformats.org/officeDocument/2006/relationships/image" Target="../media/image131.png"/><Relationship Id="rId5" Type="http://schemas.openxmlformats.org/officeDocument/2006/relationships/image" Target="../media/image158.png"/><Relationship Id="rId6" Type="http://schemas.openxmlformats.org/officeDocument/2006/relationships/image" Target="../media/image164.png"/><Relationship Id="rId7" Type="http://schemas.openxmlformats.org/officeDocument/2006/relationships/image" Target="../media/image160.png"/><Relationship Id="rId8" Type="http://schemas.openxmlformats.org/officeDocument/2006/relationships/image" Target="../media/image15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9.png"/><Relationship Id="rId4" Type="http://schemas.openxmlformats.org/officeDocument/2006/relationships/image" Target="../media/image141.png"/><Relationship Id="rId5" Type="http://schemas.openxmlformats.org/officeDocument/2006/relationships/image" Target="../media/image167.png"/><Relationship Id="rId6" Type="http://schemas.openxmlformats.org/officeDocument/2006/relationships/image" Target="../media/image162.png"/><Relationship Id="rId7" Type="http://schemas.openxmlformats.org/officeDocument/2006/relationships/image" Target="../media/image166.png"/><Relationship Id="rId8" Type="http://schemas.openxmlformats.org/officeDocument/2006/relationships/image" Target="../media/image16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69.png"/><Relationship Id="rId4" Type="http://schemas.openxmlformats.org/officeDocument/2006/relationships/image" Target="../media/image16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7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title"/>
          </p:nvPr>
        </p:nvSpPr>
        <p:spPr>
          <a:xfrm>
            <a:off x="357187" y="2183309"/>
            <a:ext cx="5407091" cy="1267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Information-based Learning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523776" y="3450498"/>
            <a:ext cx="5627019" cy="1487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National Chung Hsing University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NLP Lab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Yao-Chung Fan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yfan@nchu.edu.tw</a:t>
            </a:r>
            <a:endParaRPr b="0" i="0" sz="1800" u="none" cap="none" strike="noStrike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545" y="683122"/>
            <a:ext cx="6461444" cy="323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 txBox="1"/>
          <p:nvPr/>
        </p:nvSpPr>
        <p:spPr>
          <a:xfrm>
            <a:off x="1654416" y="4307076"/>
            <a:ext cx="5138828" cy="37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56"/>
              <a:buFont typeface="Palatino"/>
              <a:buNone/>
            </a:pPr>
            <a:r>
              <a:rPr b="0" i="0" lang="en-US" sz="205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Entropy of class outcomes in this example 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/>
          <p:nvPr/>
        </p:nvSpPr>
        <p:spPr>
          <a:xfrm>
            <a:off x="512064" y="895554"/>
            <a:ext cx="7169671" cy="1861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Our intuition is that the ideal feature will partition the data into </a:t>
            </a:r>
            <a:r>
              <a:rPr b="1" i="0" lang="en-US" sz="1582" u="none" cap="none" strike="noStrike">
                <a:solidFill>
                  <a:srgbClr val="F61E2B"/>
                </a:solidFill>
                <a:latin typeface="Palatino"/>
                <a:ea typeface="Palatino"/>
                <a:cs typeface="Palatino"/>
                <a:sym typeface="Palatino"/>
              </a:rPr>
              <a:t>pure</a:t>
            </a:r>
            <a:r>
              <a:rPr b="1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subsets where all the instances in each subset have the same classification. </a:t>
            </a:r>
            <a:endParaRPr/>
          </a:p>
          <a:p>
            <a:pPr indent="-206482" lvl="0" marL="206482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949"/>
              <a:buFont typeface="Arial"/>
              <a:buChar char="●"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SUSPICIOUS WORDS perfect split.</a:t>
            </a:r>
            <a:endParaRPr/>
          </a:p>
          <a:p>
            <a:pPr indent="-206482" lvl="0" marL="206482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949"/>
              <a:buFont typeface="Arial"/>
              <a:buChar char="●"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UNKNOWN SENDER mixture but some information (when ’true’ most instances are ’spam’).</a:t>
            </a:r>
            <a:endParaRPr/>
          </a:p>
          <a:p>
            <a:pPr indent="-206482" lvl="0" marL="206482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949"/>
              <a:buFont typeface="Arial"/>
              <a:buChar char="●"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CONTAINS IMAGES no information. </a:t>
            </a:r>
            <a:endParaRPr/>
          </a:p>
        </p:txBody>
      </p:sp>
      <p:sp>
        <p:nvSpPr>
          <p:cNvPr id="175" name="Google Shape;175;p11"/>
          <p:cNvSpPr txBox="1"/>
          <p:nvPr/>
        </p:nvSpPr>
        <p:spPr>
          <a:xfrm>
            <a:off x="512064" y="319878"/>
            <a:ext cx="1315665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endParaRPr/>
          </a:p>
        </p:txBody>
      </p:sp>
      <p:sp>
        <p:nvSpPr>
          <p:cNvPr id="176" name="Google Shape;176;p11"/>
          <p:cNvSpPr txBox="1"/>
          <p:nvPr/>
        </p:nvSpPr>
        <p:spPr>
          <a:xfrm>
            <a:off x="1643454" y="4525238"/>
            <a:ext cx="6887898" cy="638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98"/>
              <a:buFont typeface="Palatino"/>
              <a:buNone/>
            </a:pPr>
            <a:r>
              <a:rPr b="0" i="0" lang="en-US" sz="1898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One way to implement this idea is to use a metric called </a:t>
            </a:r>
            <a:r>
              <a:rPr b="1" i="0" lang="en-US" sz="1898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information gain</a:t>
            </a:r>
            <a:r>
              <a:rPr b="0" i="0" lang="en-US" sz="1898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.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177" name="Google Shape;1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592" y="3100834"/>
            <a:ext cx="3797101" cy="1294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/>
          <p:nvPr/>
        </p:nvSpPr>
        <p:spPr>
          <a:xfrm>
            <a:off x="1408522" y="2003273"/>
            <a:ext cx="5845751" cy="29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Computing information gain involves the following 3 equations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3329" y="2375297"/>
            <a:ext cx="4882307" cy="25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84" name="Google Shape;1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0498" y="293502"/>
            <a:ext cx="3189615" cy="159695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2"/>
          <p:cNvSpPr txBox="1"/>
          <p:nvPr/>
        </p:nvSpPr>
        <p:spPr>
          <a:xfrm>
            <a:off x="219456" y="425130"/>
            <a:ext cx="5020056" cy="1333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</a:t>
            </a:r>
            <a:r>
              <a:rPr b="1" i="0" lang="en-US" sz="2000" u="none" cap="none" strike="noStrike">
                <a:solidFill>
                  <a:srgbClr val="1B577A"/>
                </a:solidFill>
                <a:latin typeface="Palatino"/>
                <a:ea typeface="Palatino"/>
                <a:cs typeface="Palatino"/>
                <a:sym typeface="Palatino"/>
              </a:rPr>
              <a:t>information gain</a:t>
            </a: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of a feature can be understood as a measure of the reduction in the overall entropy of a prediction task by testing on that feature. </a:t>
            </a:r>
            <a:endParaRPr b="0" i="0" sz="6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190" name="Google Shape;1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960" y="304726"/>
            <a:ext cx="3337505" cy="1462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91" name="Google Shape;1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1960" y="3367487"/>
            <a:ext cx="3542490" cy="14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3"/>
          <p:cNvSpPr txBox="1"/>
          <p:nvPr/>
        </p:nvSpPr>
        <p:spPr>
          <a:xfrm>
            <a:off x="1279837" y="1908540"/>
            <a:ext cx="4455947" cy="37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320"/>
              <a:buFont typeface="Calibri"/>
              <a:buNone/>
            </a:pPr>
            <a:r>
              <a:rPr b="0" i="0" lang="en-US" sz="2320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Compute Entropy for Original Data Set</a:t>
            </a:r>
            <a:endParaRPr b="0" i="0" sz="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影像" id="193" name="Google Shape;193;p13"/>
          <p:cNvPicPr preferRelativeResize="0"/>
          <p:nvPr/>
        </p:nvPicPr>
        <p:blipFill rotWithShape="1">
          <a:blip r:embed="rId5">
            <a:alphaModFix/>
          </a:blip>
          <a:srcRect b="63355" l="2481" r="765" t="0"/>
          <a:stretch/>
        </p:blipFill>
        <p:spPr>
          <a:xfrm>
            <a:off x="1401960" y="2397503"/>
            <a:ext cx="3597897" cy="700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198" name="Google Shape;198;p14"/>
          <p:cNvPicPr preferRelativeResize="0"/>
          <p:nvPr/>
        </p:nvPicPr>
        <p:blipFill rotWithShape="1">
          <a:blip r:embed="rId3">
            <a:alphaModFix/>
          </a:blip>
          <a:srcRect b="64567" l="4210" r="1529" t="0"/>
          <a:stretch/>
        </p:blipFill>
        <p:spPr>
          <a:xfrm>
            <a:off x="1324743" y="743208"/>
            <a:ext cx="3018969" cy="7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 txBox="1"/>
          <p:nvPr/>
        </p:nvSpPr>
        <p:spPr>
          <a:xfrm>
            <a:off x="1297696" y="131533"/>
            <a:ext cx="5360041" cy="37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320"/>
              <a:buFont typeface="Calibri"/>
              <a:buNone/>
            </a:pPr>
            <a:r>
              <a:rPr b="0" i="0" lang="en-US" sz="2320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Compute Remaining Entropy after Partitioning </a:t>
            </a:r>
            <a:endParaRPr b="0" i="0" sz="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影像" id="200" name="Google Shape;2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1979" y="2606331"/>
            <a:ext cx="4401141" cy="237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201" name="Google Shape;201;p14"/>
          <p:cNvPicPr preferRelativeResize="0"/>
          <p:nvPr/>
        </p:nvPicPr>
        <p:blipFill rotWithShape="1">
          <a:blip r:embed="rId3">
            <a:alphaModFix/>
          </a:blip>
          <a:srcRect b="0" l="0" r="0" t="35511"/>
          <a:stretch/>
        </p:blipFill>
        <p:spPr>
          <a:xfrm>
            <a:off x="4502811" y="749086"/>
            <a:ext cx="3276733" cy="1383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202" name="Google Shape;20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3635" y="1532557"/>
            <a:ext cx="2893147" cy="9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07" name="Google Shape;2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670" y="106040"/>
            <a:ext cx="4446650" cy="2223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208" name="Google Shape;2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670" y="2494647"/>
            <a:ext cx="4446650" cy="232078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5"/>
          <p:cNvSpPr/>
          <p:nvPr/>
        </p:nvSpPr>
        <p:spPr>
          <a:xfrm>
            <a:off x="6046236" y="3106396"/>
            <a:ext cx="4038900" cy="1923600"/>
          </a:xfrm>
          <a:prstGeom prst="rect">
            <a:avLst/>
          </a:prstGeom>
          <a:solidFill>
            <a:srgbClr val="81AAE9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210" name="Google Shape;2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4617" y="580328"/>
            <a:ext cx="2857091" cy="97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/>
        </p:nvSpPr>
        <p:spPr>
          <a:xfrm>
            <a:off x="1606566" y="381353"/>
            <a:ext cx="4313190" cy="541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Calculate the </a:t>
            </a:r>
            <a:r>
              <a:rPr b="0" i="0" lang="en-US" sz="1582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information gain 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for the three descriptive feature in the dataset.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216" name="Google Shape;2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009" y="915293"/>
            <a:ext cx="3422303" cy="401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217" name="Google Shape;21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5865" y="1454423"/>
            <a:ext cx="5812271" cy="177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23" name="Google Shape;223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Basic Idea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Entropy, Information Gain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Decision Tree Overview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Recursively apply the basic idea on a large data set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/>
          <p:nvPr/>
        </p:nvSpPr>
        <p:spPr>
          <a:xfrm>
            <a:off x="374904" y="572060"/>
            <a:ext cx="7233310" cy="14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33"/>
              <a:buFont typeface="Calibri"/>
              <a:buNone/>
            </a:pPr>
            <a:r>
              <a:t/>
            </a:r>
            <a:endParaRPr b="0" i="0" sz="633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8"/>
          <p:cNvSpPr txBox="1"/>
          <p:nvPr/>
        </p:nvSpPr>
        <p:spPr>
          <a:xfrm>
            <a:off x="228733" y="765019"/>
            <a:ext cx="7186236" cy="78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Palatino"/>
              <a:buNone/>
            </a:pPr>
            <a:r>
              <a:rPr b="1" i="0" lang="en-US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ID3 Algorithm (Iterative Dichotomizer 3) </a:t>
            </a:r>
            <a:r>
              <a:rPr b="0" i="0" lang="en-US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0" i="0" lang="en-US" sz="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::  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ID3 algorithm builds the tree in a recursive, depth-first manner, beginning at the root node and working down to the leaf nodes.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230" name="Google Shape;2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21" y="3380335"/>
            <a:ext cx="4031576" cy="15680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8"/>
          <p:cNvSpPr/>
          <p:nvPr/>
        </p:nvSpPr>
        <p:spPr>
          <a:xfrm>
            <a:off x="374904" y="1553491"/>
            <a:ext cx="2685351" cy="324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</a:pPr>
            <a:r>
              <a:rPr b="0" i="0" lang="en-US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Decision Tree/Rule Learning</a:t>
            </a:r>
            <a:endParaRPr b="0" i="0" sz="1506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493776" y="1852090"/>
            <a:ext cx="4572000" cy="140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</a:pPr>
            <a:r>
              <a:rPr b="0" i="0" lang="en-US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 </a:t>
            </a:r>
            <a:r>
              <a:rPr b="1" i="0" lang="en-US" sz="1506" u="none" cap="none" strike="noStrike">
                <a:solidFill>
                  <a:srgbClr val="FF2C32"/>
                </a:solidFill>
                <a:latin typeface="Palatino"/>
                <a:ea typeface="Palatino"/>
                <a:cs typeface="Palatino"/>
                <a:sym typeface="Palatino"/>
              </a:rPr>
              <a:t>Decision Tree</a:t>
            </a:r>
            <a:r>
              <a:rPr b="0" i="0" lang="en-US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consists of: </a:t>
            </a:r>
            <a:endParaRPr/>
          </a:p>
          <a:p>
            <a:pPr indent="-206482" lvl="1" marL="45426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Palatino"/>
              <a:buNone/>
            </a:pPr>
            <a:r>
              <a:rPr b="0" i="0" lang="en-US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 root node (or starting node), </a:t>
            </a:r>
            <a:endParaRPr/>
          </a:p>
          <a:p>
            <a:pPr indent="-206482" lvl="1" marL="45426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Palatino"/>
              <a:buNone/>
            </a:pPr>
            <a:r>
              <a:rPr b="0" i="0" lang="en-US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Interior nodes </a:t>
            </a:r>
            <a:endParaRPr/>
          </a:p>
          <a:p>
            <a:pPr indent="-206482" lvl="1" marL="45426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Palatino"/>
              <a:buNone/>
            </a:pPr>
            <a:r>
              <a:rPr b="0" i="0" lang="en-US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Leaf nodes (or terminating nodes). </a:t>
            </a:r>
            <a:endParaRPr b="0" i="0" sz="20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33" name="Google Shape;233;p18"/>
          <p:cNvSpPr txBox="1"/>
          <p:nvPr/>
        </p:nvSpPr>
        <p:spPr>
          <a:xfrm>
            <a:off x="228733" y="121471"/>
            <a:ext cx="8429625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Algorithm 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影像" id="234" name="Google Shape;2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3545" y="1715522"/>
            <a:ext cx="4293387" cy="220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39" name="Google Shape;2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644" y="2771552"/>
            <a:ext cx="5846713" cy="2136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240" name="Google Shape;2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8644" y="196168"/>
            <a:ext cx="4922490" cy="235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889" y="2832943"/>
            <a:ext cx="1245634" cy="207465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Information-based Learning</a:t>
            </a:r>
            <a:endParaRPr/>
          </a:p>
        </p:txBody>
      </p:sp>
      <p:sp>
        <p:nvSpPr>
          <p:cNvPr id="112" name="Google Shape;112;p2"/>
          <p:cNvSpPr txBox="1"/>
          <p:nvPr>
            <p:ph idx="1" type="body"/>
          </p:nvPr>
        </p:nvSpPr>
        <p:spPr>
          <a:xfrm>
            <a:off x="466345" y="1225599"/>
            <a:ext cx="7266766" cy="321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2405" lvl="0" marL="19240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To build predictive models using only the most informative features. 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An </a:t>
            </a:r>
            <a:r>
              <a:rPr lang="en-US" sz="2000">
                <a:solidFill>
                  <a:srgbClr val="E81A1B"/>
                </a:solidFill>
              </a:rPr>
              <a:t>informative feature</a:t>
            </a:r>
            <a:r>
              <a:rPr lang="en-US" sz="2000"/>
              <a:t> is a descriptive feature whose values split the instances in the dataset into homogeneous sets with respect to the target feature value. </a:t>
            </a:r>
            <a:endParaRPr sz="2000"/>
          </a:p>
        </p:txBody>
      </p:sp>
      <p:sp>
        <p:nvSpPr>
          <p:cNvPr id="113" name="Google Shape;113;p2"/>
          <p:cNvSpPr txBox="1"/>
          <p:nvPr/>
        </p:nvSpPr>
        <p:spPr>
          <a:xfrm>
            <a:off x="3100019" y="3002563"/>
            <a:ext cx="3118994" cy="1467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-241081" lvl="0" marL="241081" marR="0" rtl="0" algn="l">
              <a:lnSpc>
                <a:spcPct val="1606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Times"/>
              <a:buNone/>
            </a:pPr>
            <a:r>
              <a:rPr b="0" i="0" lang="en-US" sz="174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	•	Information-based Learning</a:t>
            </a:r>
            <a:endParaRPr/>
          </a:p>
          <a:p>
            <a:pPr indent="-241081" lvl="0" marL="241081" marR="0" rtl="0" algn="l">
              <a:lnSpc>
                <a:spcPct val="1606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Times"/>
              <a:buNone/>
            </a:pPr>
            <a:r>
              <a:rPr b="0" i="0" lang="en-US" sz="174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	•	Similarity-based Learning </a:t>
            </a:r>
            <a:endParaRPr/>
          </a:p>
          <a:p>
            <a:pPr indent="-241081" lvl="0" marL="241081" marR="0" rtl="0" algn="l">
              <a:lnSpc>
                <a:spcPct val="1606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Times"/>
              <a:buNone/>
            </a:pPr>
            <a:r>
              <a:rPr b="0" i="0" lang="en-US" sz="174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	•	Error-based Learning</a:t>
            </a:r>
            <a:endParaRPr/>
          </a:p>
          <a:p>
            <a:pPr indent="-241081" lvl="0" marL="241081" marR="0" rtl="0" algn="l">
              <a:lnSpc>
                <a:spcPct val="1606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Times"/>
              <a:buNone/>
            </a:pPr>
            <a:r>
              <a:rPr b="0" i="0" lang="en-US" sz="174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	•	Probability-based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45" name="Google Shape;2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743" y="2850803"/>
            <a:ext cx="5230652" cy="2112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246" name="Google Shape;2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177" y="207114"/>
            <a:ext cx="4240050" cy="203060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/>
        </p:nvSpPr>
        <p:spPr>
          <a:xfrm>
            <a:off x="1603313" y="2422968"/>
            <a:ext cx="5201344" cy="29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If we select “Elevation”, we have the following partition..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6139917" y="4687077"/>
            <a:ext cx="212799" cy="484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922"/>
              </a:buClr>
              <a:buSzPts val="2795"/>
              <a:buFont typeface="Palatino"/>
              <a:buNone/>
            </a:pPr>
            <a:r>
              <a:rPr b="1" i="0" lang="en-US" sz="2795" u="none" cap="none" strike="noStrike">
                <a:solidFill>
                  <a:srgbClr val="E80922"/>
                </a:solidFill>
                <a:latin typeface="Palatino"/>
                <a:ea typeface="Palatino"/>
                <a:cs typeface="Palatino"/>
                <a:sym typeface="Palatino"/>
              </a:rPr>
              <a:t>?</a:t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5872027" y="3267257"/>
            <a:ext cx="212799" cy="484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922"/>
              </a:buClr>
              <a:buSzPts val="2795"/>
              <a:buFont typeface="Palatino"/>
              <a:buNone/>
            </a:pPr>
            <a:r>
              <a:rPr b="1" i="0" lang="en-US" sz="2795" u="none" cap="none" strike="noStrike">
                <a:solidFill>
                  <a:srgbClr val="E80922"/>
                </a:solidFill>
                <a:latin typeface="Palatino"/>
                <a:ea typeface="Palatino"/>
                <a:cs typeface="Palatino"/>
                <a:sym typeface="Palatino"/>
              </a:rPr>
              <a:t>?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2201925" y="3173495"/>
            <a:ext cx="212799" cy="484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922"/>
              </a:buClr>
              <a:buSzPts val="2795"/>
              <a:buFont typeface="Palatino"/>
              <a:buNone/>
            </a:pPr>
            <a:r>
              <a:rPr b="1" i="0" lang="en-US" sz="2795" u="none" cap="none" strike="noStrike">
                <a:solidFill>
                  <a:srgbClr val="E80922"/>
                </a:solidFill>
                <a:latin typeface="Palatino"/>
                <a:ea typeface="Palatino"/>
                <a:cs typeface="Palatino"/>
                <a:sym typeface="Palatino"/>
              </a:rPr>
              <a:t>?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2630550" y="4579921"/>
            <a:ext cx="212799" cy="484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922"/>
              </a:buClr>
              <a:buSzPts val="2795"/>
              <a:buFont typeface="Palatino"/>
              <a:buNone/>
            </a:pPr>
            <a:r>
              <a:rPr b="1" i="0" lang="en-US" sz="2795" u="none" cap="none" strike="noStrike">
                <a:solidFill>
                  <a:srgbClr val="E80922"/>
                </a:solidFill>
                <a:latin typeface="Palatino"/>
                <a:ea typeface="Palatino"/>
                <a:cs typeface="Palatino"/>
                <a:sym typeface="Palatino"/>
              </a:rPr>
              <a:t>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56" name="Google Shape;2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663" y="2656133"/>
            <a:ext cx="5726163" cy="19489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/>
          <p:nvPr/>
        </p:nvSpPr>
        <p:spPr>
          <a:xfrm>
            <a:off x="6597394" y="1403641"/>
            <a:ext cx="5563200" cy="1499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35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258" name="Google Shape;2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743" y="230048"/>
            <a:ext cx="5137873" cy="207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63" name="Google Shape;2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589" y="2755925"/>
            <a:ext cx="5578822" cy="189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/>
          <p:nvPr/>
        </p:nvSpPr>
        <p:spPr>
          <a:xfrm>
            <a:off x="6579728" y="1681279"/>
            <a:ext cx="5563200" cy="1499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35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265" name="Google Shape;26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220" y="185212"/>
            <a:ext cx="5489155" cy="221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70" name="Google Shape;2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99" y="1528959"/>
            <a:ext cx="9050101" cy="35421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/>
          <p:nvPr/>
        </p:nvSpPr>
        <p:spPr>
          <a:xfrm>
            <a:off x="749701" y="271231"/>
            <a:ext cx="1574383" cy="979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4"/>
              <a:buFont typeface="Palatino"/>
              <a:buNone/>
            </a:pPr>
            <a:r>
              <a:rPr b="0" i="0" lang="en-US" sz="200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All Possible Selection on Features</a:t>
            </a:r>
            <a:endParaRPr/>
          </a:p>
        </p:txBody>
      </p:sp>
      <p:pic>
        <p:nvPicPr>
          <p:cNvPr descr="影像" id="272" name="Google Shape;27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7578" y="1"/>
            <a:ext cx="3286740" cy="1574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77" name="Google Shape;2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029" y="140643"/>
            <a:ext cx="6261943" cy="3147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278" name="Google Shape;2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6228" y="3637731"/>
            <a:ext cx="3709896" cy="115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83" name="Google Shape;2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909" y="1168673"/>
            <a:ext cx="6168182" cy="280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88" name="Google Shape;2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3599" y="1118444"/>
            <a:ext cx="5136803" cy="2906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6"/>
          <p:cNvSpPr txBox="1"/>
          <p:nvPr/>
        </p:nvSpPr>
        <p:spPr>
          <a:xfrm>
            <a:off x="1437680" y="306484"/>
            <a:ext cx="4143362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The Resultant Decision Tree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294" name="Google Shape;2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130" y="394023"/>
            <a:ext cx="5779740" cy="308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/>
          <p:nvPr/>
        </p:nvSpPr>
        <p:spPr>
          <a:xfrm>
            <a:off x="2025575" y="3850133"/>
            <a:ext cx="3914133" cy="354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3732"/>
              </a:buClr>
              <a:buSzPts val="1951"/>
              <a:buFont typeface="Palatino"/>
              <a:buNone/>
            </a:pPr>
            <a:r>
              <a:rPr b="0" i="0" lang="en-US" sz="1951" u="none" cap="none" strike="noStrike">
                <a:solidFill>
                  <a:srgbClr val="F73732"/>
                </a:solidFill>
                <a:latin typeface="Palatino"/>
                <a:ea typeface="Palatino"/>
                <a:cs typeface="Palatino"/>
                <a:sym typeface="Palatino"/>
              </a:rPr>
              <a:t>Important: There is a Rule Inferred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Applications </a:t>
            </a:r>
            <a:endParaRPr/>
          </a:p>
        </p:txBody>
      </p:sp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03190" lvl="0" marL="20317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52"/>
              <a:t>空氣是否紫爆？</a:t>
            </a:r>
            <a:endParaRPr/>
          </a:p>
          <a:p>
            <a:pPr indent="-203190" lvl="0" marL="203178" rtl="0" algn="l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52"/>
              <a:t>約會是否能成功？</a:t>
            </a:r>
            <a:endParaRPr/>
          </a:p>
          <a:p>
            <a:pPr indent="-203190" lvl="0" marL="203178" rtl="0" algn="l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52"/>
              <a:t>銀行是否該貸款給你？</a:t>
            </a:r>
            <a:endParaRPr/>
          </a:p>
          <a:p>
            <a:pPr indent="-203190" lvl="0" marL="203178" rtl="0" algn="l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52"/>
              <a:t>電信是否會續約？</a:t>
            </a:r>
            <a:endParaRPr/>
          </a:p>
          <a:p>
            <a:pPr indent="-203190" lvl="0" marL="203178" rtl="0" algn="l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52"/>
              <a:t>是不是一個垃圾郵件？</a:t>
            </a:r>
            <a:endParaRPr/>
          </a:p>
          <a:p>
            <a:pPr indent="-203190" lvl="0" marL="203178" rtl="0" algn="l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52"/>
              <a:t>你是否死於鐵達尼船難？</a:t>
            </a:r>
            <a:endParaRPr/>
          </a:p>
          <a:p>
            <a:pPr indent="-203190" lvl="0" marL="203178" rtl="0" algn="l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52"/>
              <a:t>手寫辨識資料集？</a:t>
            </a:r>
            <a:endParaRPr/>
          </a:p>
          <a:p>
            <a:pPr indent="-203190" lvl="0" marL="203178" rtl="0" algn="l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952"/>
              <a:t>…..</a:t>
            </a:r>
            <a:endParaRPr/>
          </a:p>
        </p:txBody>
      </p:sp>
      <p:pic>
        <p:nvPicPr>
          <p:cNvPr id="302" name="Google Shape;3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1913" y="1632758"/>
            <a:ext cx="4897058" cy="27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357188" y="1935510"/>
            <a:ext cx="8429625" cy="127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Issues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Basic Idea : Learning Rules from Data</a:t>
            </a:r>
            <a:endParaRPr/>
          </a:p>
        </p:txBody>
      </p:sp>
      <p:pic>
        <p:nvPicPr>
          <p:cNvPr descr="影像"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7171" y="1457117"/>
            <a:ext cx="1634133" cy="2551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0566" y="1399006"/>
            <a:ext cx="1848446" cy="2732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5592" y="1862763"/>
            <a:ext cx="1681014" cy="2538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22" name="Google Shape;1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5868" y="2310557"/>
            <a:ext cx="1868538" cy="2832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23" name="Google Shape;1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17" y="1295921"/>
            <a:ext cx="1506885" cy="1506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Advanced Issues</a:t>
            </a:r>
            <a:endParaRPr/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Impurity Measure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Continuous Features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Predicting Continuous Targets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Model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Bagging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Boosting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Impurity Measure</a:t>
            </a:r>
            <a:endParaRPr/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Entropy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Gain Ratio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Gini Index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Information Gain Ratio</a:t>
            </a:r>
            <a:endParaRPr/>
          </a:p>
        </p:txBody>
      </p:sp>
      <p:sp>
        <p:nvSpPr>
          <p:cNvPr id="325" name="Google Shape;325;p3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3F35"/>
              </a:buClr>
              <a:buSzPts val="2800"/>
              <a:buNone/>
            </a:pPr>
            <a:r>
              <a:rPr lang="en-US"/>
              <a:t>Entropy prefers features with </a:t>
            </a:r>
            <a:r>
              <a:rPr b="1" lang="en-US"/>
              <a:t>many values.</a:t>
            </a:r>
            <a:r>
              <a:rPr lang="en-US"/>
              <a:t> </a:t>
            </a:r>
            <a:endParaRPr sz="633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One way of addressing this issue is to use </a:t>
            </a:r>
            <a:r>
              <a:rPr b="1" lang="en-US">
                <a:solidFill>
                  <a:srgbClr val="FF0000"/>
                </a:solidFill>
              </a:rPr>
              <a:t>information gain ratio </a:t>
            </a:r>
            <a:r>
              <a:rPr lang="en-US"/>
              <a:t>which is computed by dividing the information gain of a feature by </a:t>
            </a:r>
            <a:r>
              <a:rPr lang="en-US">
                <a:solidFill>
                  <a:srgbClr val="EC2426"/>
                </a:solidFill>
              </a:rPr>
              <a:t>the amount of information</a:t>
            </a:r>
            <a:r>
              <a:rPr lang="en-US"/>
              <a:t> used to determine the value of the feature </a:t>
            </a:r>
            <a:endParaRPr sz="633"/>
          </a:p>
        </p:txBody>
      </p:sp>
      <p:pic>
        <p:nvPicPr>
          <p:cNvPr descr="影像" id="326" name="Google Shape;32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8692" y="3865343"/>
            <a:ext cx="3961048" cy="72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331" name="Google Shape;3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524" y="4438029"/>
            <a:ext cx="2289276" cy="705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32" name="Google Shape;33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122" y="161850"/>
            <a:ext cx="7080125" cy="277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33" name="Google Shape;33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998" y="2868915"/>
            <a:ext cx="2909802" cy="139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34" name="Google Shape;33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4329" y="2868915"/>
            <a:ext cx="5330910" cy="19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339" name="Google Shape;3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091" y="1701105"/>
            <a:ext cx="4356045" cy="3501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40" name="Google Shape;3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091" y="274239"/>
            <a:ext cx="3516221" cy="1376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41" name="Google Shape;34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4387" y="64689"/>
            <a:ext cx="2776558" cy="505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42" name="Google Shape;34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4387" y="1589389"/>
            <a:ext cx="2776558" cy="1236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43" name="Google Shape;34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7764" y="3094721"/>
            <a:ext cx="3841183" cy="1839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44" name="Google Shape;344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91309" y="687897"/>
            <a:ext cx="2289276" cy="70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349" name="Google Shape;3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084" y="2470525"/>
            <a:ext cx="3211223" cy="2576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50" name="Google Shape;3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1763" y="261193"/>
            <a:ext cx="3530110" cy="199748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 txBox="1"/>
          <p:nvPr/>
        </p:nvSpPr>
        <p:spPr>
          <a:xfrm>
            <a:off x="5661422" y="1057611"/>
            <a:ext cx="1047963" cy="404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531"/>
              <a:buFont typeface="Calibri"/>
              <a:buNone/>
            </a:pPr>
            <a:r>
              <a:rPr b="0" i="0" lang="en-US" sz="253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Entropy</a:t>
            </a:r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5036344" y="3151623"/>
            <a:ext cx="2865768" cy="404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531"/>
              <a:buFont typeface="Calibri"/>
              <a:buNone/>
            </a:pPr>
            <a:r>
              <a:rPr b="0" i="0" lang="en-US" sz="253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Information Gain Ratio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Gini Index</a:t>
            </a:r>
            <a:endParaRPr/>
          </a:p>
        </p:txBody>
      </p:sp>
      <p:sp>
        <p:nvSpPr>
          <p:cNvPr id="358" name="Google Shape;358;p3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>
                <a:solidFill>
                  <a:srgbClr val="FD7061"/>
                </a:solidFill>
              </a:rPr>
              <a:t>Gini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index can be thought of calculating how often you would </a:t>
            </a:r>
            <a:r>
              <a:rPr lang="en-US">
                <a:solidFill>
                  <a:srgbClr val="F01729"/>
                </a:solidFill>
              </a:rPr>
              <a:t>misclassify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 instance in the dataset if you predicted it based on the distribution of classifications in the dataset. </a:t>
            </a:r>
            <a:endParaRPr/>
          </a:p>
        </p:txBody>
      </p:sp>
      <p:pic>
        <p:nvPicPr>
          <p:cNvPr descr="影像" id="359" name="Google Shape;3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3050" y="3077394"/>
            <a:ext cx="3489275" cy="75679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6"/>
          <p:cNvSpPr txBox="1"/>
          <p:nvPr/>
        </p:nvSpPr>
        <p:spPr>
          <a:xfrm>
            <a:off x="1464088" y="4283626"/>
            <a:ext cx="5787199" cy="541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Information gain can be calculated using the Gini index by replacing the entropy measure with the Gini index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365" name="Google Shape;3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870" y="2635727"/>
            <a:ext cx="4078460" cy="2254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66" name="Google Shape;3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3200" y="253380"/>
            <a:ext cx="4707328" cy="2254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371" name="Google Shape;37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34" y="239961"/>
            <a:ext cx="3520291" cy="1945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72" name="Google Shape;37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710" y="2362137"/>
            <a:ext cx="6898089" cy="2541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73" name="Google Shape;37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7122" y="342677"/>
            <a:ext cx="3520537" cy="168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/>
          <p:nvPr/>
        </p:nvSpPr>
        <p:spPr>
          <a:xfrm>
            <a:off x="3212551" y="4903539"/>
            <a:ext cx="2165257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Gini index is more intuitive to be understood !!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/>
        </p:nvSpPr>
        <p:spPr>
          <a:xfrm>
            <a:off x="1540630" y="2340221"/>
            <a:ext cx="4532891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Handling Continuous Features </a:t>
            </a:r>
            <a:endParaRPr b="0" i="0" sz="633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117" y="1351419"/>
            <a:ext cx="6688194" cy="334859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411480" y="563212"/>
            <a:ext cx="6172199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Let’s Look into the following example…</a:t>
            </a:r>
            <a:endParaRPr b="0" i="0" sz="2953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/>
        </p:nvSpPr>
        <p:spPr>
          <a:xfrm>
            <a:off x="1261988" y="1427566"/>
            <a:ext cx="6554460" cy="1681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98"/>
              <a:buFont typeface="Palatino"/>
              <a:buNone/>
            </a:pPr>
            <a:r>
              <a:rPr b="0" i="0" lang="en-US" sz="1898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easiest way to handle </a:t>
            </a:r>
            <a:r>
              <a:rPr b="1" i="0" lang="en-US" sz="1898" u="sng" cap="none" strike="noStrike">
                <a:solidFill>
                  <a:srgbClr val="DA2817"/>
                </a:solidFill>
                <a:latin typeface="Palatino"/>
                <a:ea typeface="Palatino"/>
                <a:cs typeface="Palatino"/>
                <a:sym typeface="Palatino"/>
              </a:rPr>
              <a:t>continuous valued features</a:t>
            </a:r>
            <a:r>
              <a:rPr b="0" i="0" lang="en-US" sz="1898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is to turn them into boolean features by defining a threshold and using this threshold to partition the instances based their value of the continuous feature.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66"/>
              </a:spcBef>
              <a:spcAft>
                <a:spcPts val="0"/>
              </a:spcAft>
              <a:buClr>
                <a:srgbClr val="414141"/>
              </a:buClr>
              <a:buSzPts val="1898"/>
              <a:buFont typeface="Palatino"/>
              <a:buNone/>
            </a:pPr>
            <a:r>
              <a:rPr b="0" i="0" lang="en-US" sz="1898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How do we set the threshold?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1299529" y="697158"/>
            <a:ext cx="4532891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Handling Continuous Features </a:t>
            </a:r>
            <a:endParaRPr b="0" i="0" sz="633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1261988" y="3242495"/>
            <a:ext cx="7076817" cy="1900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alatin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The instances in the dataset are sorted according to the continuous feature values. </a:t>
            </a:r>
            <a:br>
              <a:rPr b="1" i="0" lang="en-US" sz="12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</a:br>
            <a:endParaRPr b="0" i="0" sz="1200" u="none" cap="none" strike="noStrike">
              <a:solidFill>
                <a:srgbClr val="FF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Palatino"/>
              <a:buNone/>
            </a:pPr>
            <a:r>
              <a:rPr b="1" baseline="30000" i="0" lang="en-US" sz="105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 </a:t>
            </a:r>
            <a:r>
              <a:rPr b="1" i="0" lang="en-US" sz="14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The adjacent instances in the ordering that have different classifications are then selected as possible threshold points. </a:t>
            </a:r>
            <a:br>
              <a:rPr b="1" i="0" lang="en-US" sz="12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</a:br>
            <a:endParaRPr b="0" i="0" sz="1200" u="none" cap="none" strike="noStrike">
              <a:solidFill>
                <a:srgbClr val="FF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alatin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The optimal threshold is found by computing the information gain for each of these classification transition boundaries and selecting the boundary with the highest information gain as the threshold. </a:t>
            </a:r>
            <a:br>
              <a:rPr b="1" i="0" lang="en-US" sz="12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</a:br>
            <a:endParaRPr b="0" i="0" sz="1200" u="none" cap="none" strike="noStrike">
              <a:solidFill>
                <a:srgbClr val="FF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391" name="Google Shape;3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20" y="200808"/>
            <a:ext cx="4302273" cy="1747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92" name="Google Shape;39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1531" y="200807"/>
            <a:ext cx="4325472" cy="1747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393" name="Google Shape;39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8488" y="2390139"/>
            <a:ext cx="6482953" cy="269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398" name="Google Shape;398;p42"/>
          <p:cNvPicPr preferRelativeResize="0"/>
          <p:nvPr/>
        </p:nvPicPr>
        <p:blipFill rotWithShape="1">
          <a:blip r:embed="rId3">
            <a:alphaModFix/>
          </a:blip>
          <a:srcRect b="37726" l="0" r="0" t="0"/>
          <a:stretch/>
        </p:blipFill>
        <p:spPr>
          <a:xfrm>
            <a:off x="1380753" y="1161976"/>
            <a:ext cx="6382494" cy="155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 txBox="1"/>
          <p:nvPr/>
        </p:nvSpPr>
        <p:spPr>
          <a:xfrm>
            <a:off x="1398470" y="366776"/>
            <a:ext cx="5957149" cy="784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Once a threshold has been set, the dynamically created new boolean feature </a:t>
            </a:r>
            <a:r>
              <a:rPr b="0" i="0" lang="en-US" sz="1582" u="sng" cap="none" strike="noStrike">
                <a:solidFill>
                  <a:srgbClr val="EE5740"/>
                </a:solidFill>
                <a:latin typeface="Palatino"/>
                <a:ea typeface="Palatino"/>
                <a:cs typeface="Palatino"/>
                <a:sym typeface="Palatino"/>
              </a:rPr>
              <a:t>have to compete with the other categorical features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for selection as the splitting feature at that node.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400" name="Google Shape;400;p42"/>
          <p:cNvPicPr preferRelativeResize="0"/>
          <p:nvPr/>
        </p:nvPicPr>
        <p:blipFill rotWithShape="1">
          <a:blip r:embed="rId4">
            <a:alphaModFix/>
          </a:blip>
          <a:srcRect b="0" l="0" r="0" t="74179"/>
          <a:stretch/>
        </p:blipFill>
        <p:spPr>
          <a:xfrm>
            <a:off x="1330524" y="2776261"/>
            <a:ext cx="6482953" cy="695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405" name="Google Shape;40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772" y="245567"/>
            <a:ext cx="6228457" cy="211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3"/>
          <p:cNvSpPr txBox="1"/>
          <p:nvPr/>
        </p:nvSpPr>
        <p:spPr>
          <a:xfrm>
            <a:off x="1727780" y="2590750"/>
            <a:ext cx="5688441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vegetation classification decision tree after the dataset has been split using E</a:t>
            </a:r>
            <a:r>
              <a:rPr b="0" i="0" lang="en-US" sz="56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LEVATION </a:t>
            </a:r>
            <a:r>
              <a:rPr b="0" i="0" lang="en-US" sz="79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≥ 4175.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07" name="Google Shape;407;p43"/>
          <p:cNvSpPr/>
          <p:nvPr/>
        </p:nvSpPr>
        <p:spPr>
          <a:xfrm>
            <a:off x="1473398" y="1151930"/>
            <a:ext cx="3050465" cy="1221135"/>
          </a:xfrm>
          <a:prstGeom prst="rect">
            <a:avLst/>
          </a:prstGeom>
          <a:noFill/>
          <a:ln cap="flat" cmpd="sng" w="25400">
            <a:solidFill>
              <a:srgbClr val="ED132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08" name="Google Shape;408;p43"/>
          <p:cNvSpPr/>
          <p:nvPr/>
        </p:nvSpPr>
        <p:spPr>
          <a:xfrm flipH="1" rot="-5400000">
            <a:off x="2638652" y="2817316"/>
            <a:ext cx="857321" cy="669727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2902536" y="3670773"/>
            <a:ext cx="329553" cy="695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166"/>
              <a:buFont typeface="Palatino"/>
              <a:buNone/>
            </a:pPr>
            <a:r>
              <a:rPr b="0" i="0" lang="en-US" sz="416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?</a:t>
            </a:r>
            <a:endParaRPr/>
          </a:p>
        </p:txBody>
      </p:sp>
      <p:pic>
        <p:nvPicPr>
          <p:cNvPr descr="影像" id="410" name="Google Shape;41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8789" y="2960191"/>
            <a:ext cx="2032896" cy="211633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>
            <a:off x="7464837" y="2361889"/>
            <a:ext cx="2358600" cy="22680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66635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/>
        </p:nvSpPr>
        <p:spPr>
          <a:xfrm>
            <a:off x="1845408" y="2340221"/>
            <a:ext cx="4372591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Predicting Continuous Labels </a:t>
            </a:r>
            <a:endParaRPr b="0" i="0" sz="633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3395073" y="3275334"/>
            <a:ext cx="4036361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Classification v.s. Regression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 txBox="1"/>
          <p:nvPr/>
        </p:nvSpPr>
        <p:spPr>
          <a:xfrm>
            <a:off x="1443119" y="1244324"/>
            <a:ext cx="6257763" cy="138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Regression trees are constructed so as to reduce the </a:t>
            </a:r>
            <a:r>
              <a:rPr b="0" i="0" lang="en-US" sz="1582" u="none" cap="none" strike="noStrike">
                <a:solidFill>
                  <a:srgbClr val="FF7161"/>
                </a:solidFill>
                <a:latin typeface="Palatino"/>
                <a:ea typeface="Palatino"/>
                <a:cs typeface="Palatino"/>
                <a:sym typeface="Palatino"/>
              </a:rPr>
              <a:t>variance</a:t>
            </a:r>
            <a:r>
              <a:rPr b="0" i="0" lang="en-US" sz="1582" u="none" cap="none" strike="noStrike">
                <a:solidFill>
                  <a:srgbClr val="000080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in the set of training examples at each of the leaf nodes in the tree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We can do this by adapting the ID3 algorithm to use </a:t>
            </a:r>
            <a:r>
              <a:rPr b="1" i="0" lang="en-US" sz="1582" u="none" cap="none" strike="noStrike">
                <a:solidFill>
                  <a:srgbClr val="FF7161"/>
                </a:solidFill>
                <a:latin typeface="Palatino"/>
                <a:ea typeface="Palatino"/>
                <a:cs typeface="Palatino"/>
                <a:sym typeface="Palatino"/>
              </a:rPr>
              <a:t>a measure of variance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rather than a measure of classification impurity (entropy) when selecting the best attribute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23" name="Google Shape;423;p45"/>
          <p:cNvSpPr txBox="1"/>
          <p:nvPr/>
        </p:nvSpPr>
        <p:spPr>
          <a:xfrm>
            <a:off x="1407853" y="420338"/>
            <a:ext cx="4520067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Predicting Continuous Targets </a:t>
            </a:r>
            <a:endParaRPr b="0" i="0" sz="633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影像" id="424" name="Google Shape;42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5495" y="2805038"/>
            <a:ext cx="2792760" cy="730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425" name="Google Shape;425;p45"/>
          <p:cNvPicPr preferRelativeResize="0"/>
          <p:nvPr/>
        </p:nvPicPr>
        <p:blipFill rotWithShape="1">
          <a:blip r:embed="rId4">
            <a:alphaModFix/>
          </a:blip>
          <a:srcRect b="0" l="20617" r="0" t="0"/>
          <a:stretch/>
        </p:blipFill>
        <p:spPr>
          <a:xfrm>
            <a:off x="2203609" y="3830836"/>
            <a:ext cx="3817233" cy="88403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5"/>
          <p:cNvSpPr txBox="1"/>
          <p:nvPr/>
        </p:nvSpPr>
        <p:spPr>
          <a:xfrm>
            <a:off x="5546341" y="3021257"/>
            <a:ext cx="1924806" cy="29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1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entropy—&gt; variance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431" name="Google Shape;43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900" y="753442"/>
            <a:ext cx="6610201" cy="138633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6"/>
          <p:cNvSpPr txBox="1"/>
          <p:nvPr/>
        </p:nvSpPr>
        <p:spPr>
          <a:xfrm>
            <a:off x="1415012" y="201560"/>
            <a:ext cx="2878592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bike rentals per day </a:t>
            </a:r>
            <a:endParaRPr b="0" i="0" sz="633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影像" id="433" name="Google Shape;43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313" y="2418829"/>
            <a:ext cx="6429375" cy="1734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438" name="Google Shape;43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496" y="131713"/>
            <a:ext cx="6349008" cy="1326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439" name="Google Shape;43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065" y="1832818"/>
            <a:ext cx="6248549" cy="2933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/>
        </p:nvSpPr>
        <p:spPr>
          <a:xfrm>
            <a:off x="1469808" y="232814"/>
            <a:ext cx="1463141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Summary </a:t>
            </a:r>
            <a:endParaRPr/>
          </a:p>
        </p:txBody>
      </p:sp>
      <p:sp>
        <p:nvSpPr>
          <p:cNvPr id="445" name="Google Shape;445;p48"/>
          <p:cNvSpPr/>
          <p:nvPr/>
        </p:nvSpPr>
        <p:spPr>
          <a:xfrm>
            <a:off x="2252087" y="977209"/>
            <a:ext cx="1514437" cy="313724"/>
          </a:xfrm>
          <a:prstGeom prst="rect">
            <a:avLst/>
          </a:prstGeom>
          <a:gradFill>
            <a:gsLst>
              <a:gs pos="0">
                <a:srgbClr val="89847F">
                  <a:alpha val="4705"/>
                </a:srgbClr>
              </a:gs>
              <a:gs pos="100000">
                <a:srgbClr val="89847F"/>
              </a:gs>
            </a:gsLst>
            <a:lin ang="5400000" scaled="0"/>
          </a:gra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rPr b="0" i="0" lang="en-US" sz="1687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ID3 Algorithm </a:t>
            </a:r>
            <a:endParaRPr/>
          </a:p>
        </p:txBody>
      </p:sp>
      <p:sp>
        <p:nvSpPr>
          <p:cNvPr id="446" name="Google Shape;446;p48"/>
          <p:cNvSpPr/>
          <p:nvPr/>
        </p:nvSpPr>
        <p:spPr>
          <a:xfrm>
            <a:off x="4316555" y="2427320"/>
            <a:ext cx="1591382" cy="313724"/>
          </a:xfrm>
          <a:prstGeom prst="rect">
            <a:avLst/>
          </a:prstGeom>
          <a:gradFill>
            <a:gsLst>
              <a:gs pos="0">
                <a:srgbClr val="89847F">
                  <a:alpha val="4705"/>
                </a:srgbClr>
              </a:gs>
              <a:gs pos="100000">
                <a:srgbClr val="89847F"/>
              </a:gs>
            </a:gsLst>
            <a:lin ang="5400000" scaled="0"/>
          </a:gra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rPr b="0" i="0" lang="en-US" sz="1687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C4.5 Algorithm </a:t>
            </a:r>
            <a:endParaRPr/>
          </a:p>
        </p:txBody>
      </p:sp>
      <p:sp>
        <p:nvSpPr>
          <p:cNvPr id="447" name="Google Shape;447;p48"/>
          <p:cNvSpPr txBox="1"/>
          <p:nvPr/>
        </p:nvSpPr>
        <p:spPr>
          <a:xfrm>
            <a:off x="3901855" y="1562719"/>
            <a:ext cx="2675139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Handling both continuous and discrete attributes</a:t>
            </a:r>
            <a:endParaRPr/>
          </a:p>
        </p:txBody>
      </p:sp>
      <p:sp>
        <p:nvSpPr>
          <p:cNvPr id="448" name="Google Shape;448;p48"/>
          <p:cNvSpPr txBox="1"/>
          <p:nvPr/>
        </p:nvSpPr>
        <p:spPr>
          <a:xfrm>
            <a:off x="1825703" y="1852934"/>
            <a:ext cx="2675139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Information Gain Ratio</a:t>
            </a:r>
            <a:endParaRPr/>
          </a:p>
        </p:txBody>
      </p:sp>
      <p:sp>
        <p:nvSpPr>
          <p:cNvPr id="449" name="Google Shape;449;p48"/>
          <p:cNvSpPr/>
          <p:nvPr/>
        </p:nvSpPr>
        <p:spPr>
          <a:xfrm>
            <a:off x="2830013" y="1389194"/>
            <a:ext cx="1301049" cy="1211090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10114" y="19346"/>
                  <a:pt x="2914" y="12146"/>
                  <a:pt x="0" y="0"/>
                </a:cubicBezTo>
              </a:path>
            </a:pathLst>
          </a:custGeom>
          <a:noFill/>
          <a:ln cap="flat" cmpd="sng" w="12700">
            <a:solidFill>
              <a:srgbClr val="D93E2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t/>
            </a:r>
            <a:endParaRPr b="0" i="0" sz="794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0" name="Google Shape;450;p48"/>
          <p:cNvSpPr/>
          <p:nvPr/>
        </p:nvSpPr>
        <p:spPr>
          <a:xfrm>
            <a:off x="3805407" y="1133910"/>
            <a:ext cx="1411423" cy="1282783"/>
          </a:xfrm>
          <a:custGeom>
            <a:rect b="b" l="l" r="r" t="t"/>
            <a:pathLst>
              <a:path extrusionOk="0" h="21600" w="19383">
                <a:moveTo>
                  <a:pt x="18687" y="21600"/>
                </a:moveTo>
                <a:cubicBezTo>
                  <a:pt x="21600" y="8485"/>
                  <a:pt x="15371" y="1285"/>
                  <a:pt x="0" y="0"/>
                </a:cubicBezTo>
              </a:path>
            </a:pathLst>
          </a:custGeom>
          <a:noFill/>
          <a:ln cap="flat" cmpd="sng" w="12700">
            <a:solidFill>
              <a:srgbClr val="D93E2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t/>
            </a:r>
            <a:endParaRPr b="0" i="0" sz="794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1" name="Google Shape;451;p48"/>
          <p:cNvSpPr txBox="1"/>
          <p:nvPr/>
        </p:nvSpPr>
        <p:spPr>
          <a:xfrm>
            <a:off x="1719151" y="4046289"/>
            <a:ext cx="4754702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ID3, Quinlan, J. R. 1986. Induction of Decision Trees. Mach. Learn. </a:t>
            </a:r>
            <a:endParaRPr/>
          </a:p>
        </p:txBody>
      </p:sp>
      <p:sp>
        <p:nvSpPr>
          <p:cNvPr id="452" name="Google Shape;452;p48"/>
          <p:cNvSpPr txBox="1"/>
          <p:nvPr/>
        </p:nvSpPr>
        <p:spPr>
          <a:xfrm>
            <a:off x="1723563" y="4392314"/>
            <a:ext cx="4754701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C4.5, Quinlan, J. R. C4.5: Programs for Machine Learning. Morgan Kaufmann Publishers, 1993.</a:t>
            </a:r>
            <a:endParaRPr/>
          </a:p>
        </p:txBody>
      </p:sp>
      <p:sp>
        <p:nvSpPr>
          <p:cNvPr id="453" name="Google Shape;453;p48"/>
          <p:cNvSpPr/>
          <p:nvPr/>
        </p:nvSpPr>
        <p:spPr>
          <a:xfrm>
            <a:off x="3524680" y="2861049"/>
            <a:ext cx="1553034" cy="600832"/>
          </a:xfrm>
          <a:custGeom>
            <a:rect b="b" l="l" r="r" t="t"/>
            <a:pathLst>
              <a:path extrusionOk="0" h="17570" w="21600">
                <a:moveTo>
                  <a:pt x="0" y="14145"/>
                </a:moveTo>
                <a:cubicBezTo>
                  <a:pt x="12867" y="21600"/>
                  <a:pt x="20067" y="16885"/>
                  <a:pt x="21600" y="0"/>
                </a:cubicBezTo>
              </a:path>
            </a:pathLst>
          </a:custGeom>
          <a:noFill/>
          <a:ln cap="flat" cmpd="sng" w="12700">
            <a:solidFill>
              <a:srgbClr val="D93E2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t/>
            </a:r>
            <a:endParaRPr b="0" i="0" sz="794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1678965" y="3149612"/>
            <a:ext cx="1767712" cy="313724"/>
          </a:xfrm>
          <a:prstGeom prst="rect">
            <a:avLst/>
          </a:prstGeom>
          <a:gradFill>
            <a:gsLst>
              <a:gs pos="0">
                <a:srgbClr val="89847F">
                  <a:alpha val="4705"/>
                </a:srgbClr>
              </a:gs>
              <a:gs pos="100000">
                <a:srgbClr val="89847F"/>
              </a:gs>
            </a:gsLst>
            <a:lin ang="5400000" scaled="0"/>
          </a:gra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rPr b="0" i="0" lang="en-US" sz="1687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CART Algorithm </a:t>
            </a:r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6267692" y="3248851"/>
            <a:ext cx="1591382" cy="313724"/>
          </a:xfrm>
          <a:prstGeom prst="rect">
            <a:avLst/>
          </a:prstGeom>
          <a:gradFill>
            <a:gsLst>
              <a:gs pos="0">
                <a:srgbClr val="89847F">
                  <a:alpha val="4705"/>
                </a:srgbClr>
              </a:gs>
              <a:gs pos="100000">
                <a:srgbClr val="89847F"/>
              </a:gs>
            </a:gsLst>
            <a:lin ang="5400000" scaled="0"/>
          </a:gra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rPr b="0" i="0" lang="en-US" sz="1687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C5.0 Algorithm </a:t>
            </a:r>
            <a:endParaRPr/>
          </a:p>
        </p:txBody>
      </p:sp>
      <p:sp>
        <p:nvSpPr>
          <p:cNvPr id="456" name="Google Shape;456;p48"/>
          <p:cNvSpPr/>
          <p:nvPr/>
        </p:nvSpPr>
        <p:spPr>
          <a:xfrm>
            <a:off x="6022377" y="2558272"/>
            <a:ext cx="1074284" cy="635822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21521" y="7796"/>
                  <a:pt x="14321" y="596"/>
                  <a:pt x="0" y="0"/>
                </a:cubicBezTo>
              </a:path>
            </a:pathLst>
          </a:custGeom>
          <a:noFill/>
          <a:ln cap="flat" cmpd="sng" w="12700">
            <a:solidFill>
              <a:srgbClr val="D93E2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t/>
            </a:r>
            <a:endParaRPr b="0" i="0" sz="794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7" name="Google Shape;457;p48"/>
          <p:cNvSpPr txBox="1"/>
          <p:nvPr/>
        </p:nvSpPr>
        <p:spPr>
          <a:xfrm>
            <a:off x="3062464" y="3511142"/>
            <a:ext cx="2675140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Gini Index</a:t>
            </a:r>
            <a:endParaRPr/>
          </a:p>
        </p:txBody>
      </p:sp>
      <p:sp>
        <p:nvSpPr>
          <p:cNvPr id="458" name="Google Shape;458;p48"/>
          <p:cNvSpPr txBox="1"/>
          <p:nvPr/>
        </p:nvSpPr>
        <p:spPr>
          <a:xfrm>
            <a:off x="5799414" y="2663681"/>
            <a:ext cx="2675139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Performance Improvement</a:t>
            </a:r>
            <a:endParaRPr/>
          </a:p>
        </p:txBody>
      </p:sp>
      <p:sp>
        <p:nvSpPr>
          <p:cNvPr id="459" name="Google Shape;459;p48"/>
          <p:cNvSpPr txBox="1"/>
          <p:nvPr/>
        </p:nvSpPr>
        <p:spPr>
          <a:xfrm>
            <a:off x="5520615" y="2017059"/>
            <a:ext cx="1453009" cy="475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85"/>
              <a:buFont typeface="Palatino"/>
              <a:buNone/>
            </a:pPr>
            <a:r>
              <a:rPr b="1" i="0" lang="en-US" sz="685" u="none" cap="none" strike="noStrike">
                <a:solidFill>
                  <a:srgbClr val="D93E2B"/>
                </a:solidFill>
                <a:latin typeface="Palatino"/>
                <a:ea typeface="Palatino"/>
                <a:cs typeface="Palatino"/>
                <a:sym typeface="Palatino"/>
              </a:rPr>
              <a:t>J48 is an </a:t>
            </a:r>
            <a:r>
              <a:rPr b="1" i="0" lang="en-US" sz="685" u="sng" cap="none" strike="noStrike">
                <a:solidFill>
                  <a:srgbClr val="0B0080"/>
                </a:solidFill>
                <a:latin typeface="Palatino"/>
                <a:ea typeface="Palatino"/>
                <a:cs typeface="Palatino"/>
                <a:sym typeface="Palati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 source</a:t>
            </a:r>
            <a:r>
              <a:rPr b="1" i="0" lang="en-US" sz="685" u="none" cap="none" strike="noStrike">
                <a:solidFill>
                  <a:srgbClr val="D93E2B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1" i="0" lang="en-US" sz="685" u="sng" cap="none" strike="noStrike">
                <a:solidFill>
                  <a:srgbClr val="0B0080"/>
                </a:solidFill>
                <a:latin typeface="Palatino"/>
                <a:ea typeface="Palatino"/>
                <a:cs typeface="Palatino"/>
                <a:sym typeface="Palati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</a:t>
            </a:r>
            <a:r>
              <a:rPr b="1" i="0" lang="en-US" sz="685" u="none" cap="none" strike="noStrike">
                <a:solidFill>
                  <a:srgbClr val="D93E2B"/>
                </a:solidFill>
                <a:latin typeface="Palatino"/>
                <a:ea typeface="Palatino"/>
                <a:cs typeface="Palatino"/>
                <a:sym typeface="Palatino"/>
              </a:rPr>
              <a:t> implementation of the C4.5 algorithm in the </a:t>
            </a:r>
            <a:r>
              <a:rPr b="1" i="0" lang="en-US" sz="685" u="sng" cap="none" strike="noStrike">
                <a:solidFill>
                  <a:srgbClr val="0B0080"/>
                </a:solidFill>
                <a:latin typeface="Palatino"/>
                <a:ea typeface="Palatino"/>
                <a:cs typeface="Palatino"/>
                <a:sym typeface="Palati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Weka</a:t>
            </a:r>
            <a:r>
              <a:rPr b="1" i="0" lang="en-US" sz="685" u="none" cap="none" strike="noStrike">
                <a:solidFill>
                  <a:srgbClr val="D93E2B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1" i="0" lang="en-US" sz="685" u="sng" cap="none" strike="noStrike">
                <a:solidFill>
                  <a:srgbClr val="0B0080"/>
                </a:solidFill>
                <a:latin typeface="Palatino"/>
                <a:ea typeface="Palatino"/>
                <a:cs typeface="Palatino"/>
                <a:sym typeface="Palati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mining</a:t>
            </a:r>
            <a:r>
              <a:rPr b="1" i="0" lang="en-US" sz="685" u="none" cap="none" strike="noStrike">
                <a:solidFill>
                  <a:srgbClr val="D93E2B"/>
                </a:solidFill>
                <a:latin typeface="Palatino"/>
                <a:ea typeface="Palatino"/>
                <a:cs typeface="Palatino"/>
                <a:sym typeface="Palatino"/>
              </a:rPr>
              <a:t> tool.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464" name="Google Shape;4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191" y="295795"/>
            <a:ext cx="5069575" cy="321245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9"/>
          <p:cNvSpPr txBox="1"/>
          <p:nvPr/>
        </p:nvSpPr>
        <p:spPr>
          <a:xfrm>
            <a:off x="1190150" y="3910763"/>
            <a:ext cx="6550934" cy="608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400"/>
              <a:buFont typeface="Palatino"/>
              <a:buNone/>
            </a:pPr>
            <a:r>
              <a:rPr b="0" i="0" lang="en-US" sz="1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Code Example: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en-US" sz="1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https://github.com/UDICatNCHU/AdvancedDataMing/blob/master/DecisionTree.ipynb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en-US" sz="1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https://colab.research.google.com/drive/1pQjI59byX1kTPd50g56jt26YdhP-2QJt</a:t>
            </a:r>
            <a:r>
              <a:rPr b="0" i="0" lang="en-US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/>
        </p:nvSpPr>
        <p:spPr>
          <a:xfrm>
            <a:off x="1233208" y="613701"/>
            <a:ext cx="7042111" cy="3939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t/>
            </a:r>
            <a:endParaRPr b="0" i="0" sz="20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t/>
            </a:r>
            <a:endParaRPr b="0" i="0" sz="20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t/>
            </a:r>
            <a:endParaRPr b="0" i="0" sz="20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t/>
            </a:r>
            <a:endParaRPr b="0" i="0" sz="20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t/>
            </a:r>
            <a:endParaRPr b="0" i="0" sz="20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t/>
            </a:r>
            <a:endParaRPr b="0" i="0" sz="20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FF3437"/>
              </a:buClr>
              <a:buSzPts val="2000"/>
              <a:buFont typeface="Palatino"/>
              <a:buNone/>
            </a:pPr>
            <a:r>
              <a:rPr b="1" i="0" lang="en-US" sz="2000" u="none" cap="none" strike="noStrike">
                <a:solidFill>
                  <a:srgbClr val="FF3437"/>
                </a:solidFill>
                <a:latin typeface="Palatino"/>
                <a:ea typeface="Palatino"/>
                <a:cs typeface="Palatino"/>
                <a:sym typeface="Palatino"/>
              </a:rPr>
              <a:t>Important features</a:t>
            </a: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that split the dataset into </a:t>
            </a:r>
            <a:r>
              <a:rPr b="1" i="0" lang="en-US" sz="2000" u="none" cap="none" strike="noStrike">
                <a:solidFill>
                  <a:srgbClr val="F21D23"/>
                </a:solidFill>
                <a:latin typeface="Palatino"/>
                <a:ea typeface="Palatino"/>
                <a:cs typeface="Palatino"/>
                <a:sym typeface="Palatino"/>
              </a:rPr>
              <a:t>pure sets</a:t>
            </a: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with respect to </a:t>
            </a:r>
            <a:r>
              <a:rPr b="1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target class</a:t>
            </a: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All we need to do that is a computational metric of the </a:t>
            </a:r>
            <a:r>
              <a:rPr b="1" i="0" lang="en-US" sz="2000" u="none" cap="none" strike="noStrike">
                <a:solidFill>
                  <a:srgbClr val="FE2111"/>
                </a:solidFill>
                <a:latin typeface="Palatino"/>
                <a:ea typeface="Palatino"/>
                <a:cs typeface="Palatino"/>
                <a:sym typeface="Palatino"/>
              </a:rPr>
              <a:t>purity</a:t>
            </a: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of a set: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entropy</a:t>
            </a:r>
            <a:r>
              <a:rPr b="0" i="0" lang="en-US" sz="20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b="0" i="0" sz="6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724" y="447828"/>
            <a:ext cx="6264907" cy="213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"/>
          <p:cNvSpPr/>
          <p:nvPr/>
        </p:nvSpPr>
        <p:spPr>
          <a:xfrm>
            <a:off x="1097280" y="4796180"/>
            <a:ext cx="7754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000"/>
              <a:buFont typeface="Palatino"/>
              <a:buNone/>
            </a:pPr>
            <a:r>
              <a:rPr b="0" i="0" lang="en-US" sz="1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https://scikit-learn.org/stable/modules/generated/sklearn.tree.DecisionTreeClassifier.html#sklearn.tree.DecisionTreeClassifier</a:t>
            </a:r>
            <a:endParaRPr/>
          </a:p>
        </p:txBody>
      </p:sp>
      <p:pic>
        <p:nvPicPr>
          <p:cNvPr id="471" name="Google Shape;47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" y="160359"/>
            <a:ext cx="8531352" cy="40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49" y="82296"/>
            <a:ext cx="6433991" cy="391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96" y="2165370"/>
            <a:ext cx="9144000" cy="203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496" y="321818"/>
            <a:ext cx="5791200" cy="17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487" name="Google Shape;48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504" y="645625"/>
            <a:ext cx="1982391" cy="3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 txBox="1"/>
          <p:nvPr/>
        </p:nvSpPr>
        <p:spPr>
          <a:xfrm>
            <a:off x="1669964" y="4738617"/>
            <a:ext cx="5804073" cy="26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371"/>
              <a:buFont typeface="Palatino"/>
              <a:buNone/>
            </a:pPr>
            <a:r>
              <a:rPr b="0" i="0" lang="en-US" sz="1371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https://spark.apache.org/docs/2.1.0/mllib-classification-regression.html</a:t>
            </a:r>
            <a:endParaRPr/>
          </a:p>
        </p:txBody>
      </p:sp>
      <p:sp>
        <p:nvSpPr>
          <p:cNvPr id="489" name="Google Shape;489;p53"/>
          <p:cNvSpPr txBox="1"/>
          <p:nvPr/>
        </p:nvSpPr>
        <p:spPr>
          <a:xfrm>
            <a:off x="3458006" y="137808"/>
            <a:ext cx="3935651" cy="4582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949"/>
              <a:buFont typeface="Arial"/>
              <a:buNone/>
            </a:pP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949" u="none" cap="none" strike="noStrike">
                <a:solidFill>
                  <a:srgbClr val="0E84B5"/>
                </a:solidFill>
                <a:latin typeface="Arial"/>
                <a:ea typeface="Arial"/>
                <a:cs typeface="Arial"/>
                <a:sym typeface="Arial"/>
              </a:rPr>
              <a:t>pyspark.mllib.tree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DecisionTree, DecisionTreeModel</a:t>
            </a:r>
            <a:endParaRPr b="0" i="0" sz="949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949"/>
              <a:buFont typeface="Arial"/>
              <a:buNone/>
            </a:pP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1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949" u="none" cap="none" strike="noStrike">
                <a:solidFill>
                  <a:srgbClr val="0E84B5"/>
                </a:solidFill>
                <a:latin typeface="Arial"/>
                <a:ea typeface="Arial"/>
                <a:cs typeface="Arial"/>
                <a:sym typeface="Arial"/>
              </a:rPr>
              <a:t>pyspark.mllib.util</a:t>
            </a:r>
            <a:r>
              <a:rPr b="1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1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MLUtils</a:t>
            </a:r>
            <a:endParaRPr b="0" i="0" sz="949" u="none" cap="none" strike="noStrike">
              <a:solidFill>
                <a:srgbClr val="33333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t/>
            </a:r>
            <a:endParaRPr b="0" i="0" sz="949" u="none" cap="none" strike="noStrike">
              <a:solidFill>
                <a:srgbClr val="33333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949"/>
              <a:buFont typeface="Arial"/>
              <a:buNone/>
            </a:pPr>
            <a:r>
              <a:rPr b="0" i="1" lang="en-US" sz="949" u="none" cap="none" strike="noStrike">
                <a:solidFill>
                  <a:srgbClr val="60A0B0"/>
                </a:solidFill>
                <a:latin typeface="Arial"/>
                <a:ea typeface="Arial"/>
                <a:cs typeface="Arial"/>
                <a:sym typeface="Arial"/>
              </a:rPr>
              <a:t># Load and parse the data file into an RDD of LabeledPoint.</a:t>
            </a:r>
            <a:endParaRPr b="0" i="0" sz="949" u="none" cap="none" strike="noStrike">
              <a:solidFill>
                <a:srgbClr val="33333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MLUtils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loadLibSVMFile(sc, </a:t>
            </a:r>
            <a:r>
              <a:rPr b="0" i="0" lang="en-US" sz="949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'data/mllib/sample_libsvm_data.txt'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949"/>
              <a:buFont typeface="Arial"/>
              <a:buNone/>
            </a:pPr>
            <a:r>
              <a:rPr b="0" i="1" lang="en-US" sz="949" u="none" cap="none" strike="noStrike">
                <a:solidFill>
                  <a:srgbClr val="60A0B0"/>
                </a:solidFill>
                <a:latin typeface="Arial"/>
                <a:ea typeface="Arial"/>
                <a:cs typeface="Arial"/>
                <a:sym typeface="Arial"/>
              </a:rPr>
              <a:t># Split the data into training and test sets (30% held out for testing)</a:t>
            </a:r>
            <a:endParaRPr b="0" i="0" sz="949" u="none" cap="none" strike="noStrike">
              <a:solidFill>
                <a:srgbClr val="33333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(trainingData, testData) 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data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randomSplit([</a:t>
            </a:r>
            <a:r>
              <a:rPr b="0" i="0" lang="en-US" sz="949" u="none" cap="none" strike="noStrike">
                <a:solidFill>
                  <a:srgbClr val="40A070"/>
                </a:solidFill>
                <a:latin typeface="Arial"/>
                <a:ea typeface="Arial"/>
                <a:cs typeface="Arial"/>
                <a:sym typeface="Arial"/>
              </a:rPr>
              <a:t>0.7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949" u="none" cap="none" strike="noStrike">
                <a:solidFill>
                  <a:srgbClr val="40A070"/>
                </a:solidFill>
                <a:latin typeface="Arial"/>
                <a:ea typeface="Arial"/>
                <a:cs typeface="Arial"/>
                <a:sym typeface="Arial"/>
              </a:rPr>
              <a:t>0.3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t/>
            </a:r>
            <a:endParaRPr b="0" i="0" sz="949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949"/>
              <a:buFont typeface="Arial"/>
              <a:buNone/>
            </a:pPr>
            <a:r>
              <a:rPr b="0" i="1" lang="en-US" sz="949" u="none" cap="none" strike="noStrike">
                <a:solidFill>
                  <a:srgbClr val="60A0B0"/>
                </a:solidFill>
                <a:latin typeface="Arial"/>
                <a:ea typeface="Arial"/>
                <a:cs typeface="Arial"/>
                <a:sym typeface="Arial"/>
              </a:rPr>
              <a:t># Train a DecisionTree model.</a:t>
            </a:r>
            <a:endParaRPr b="0" i="0" sz="949" u="none" cap="none" strike="noStrike">
              <a:solidFill>
                <a:srgbClr val="33333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949"/>
              <a:buFont typeface="Arial"/>
              <a:buNone/>
            </a:pPr>
            <a:r>
              <a:rPr b="0" i="1" lang="en-US" sz="949" u="none" cap="none" strike="noStrike">
                <a:solidFill>
                  <a:srgbClr val="60A0B0"/>
                </a:solidFill>
                <a:latin typeface="Arial"/>
                <a:ea typeface="Arial"/>
                <a:cs typeface="Arial"/>
                <a:sym typeface="Arial"/>
              </a:rPr>
              <a:t>#  Empty categoricalFeaturesInfo indicates all features are continuous.</a:t>
            </a:r>
            <a:endParaRPr b="0" i="0" sz="949" u="none" cap="none" strike="noStrike">
              <a:solidFill>
                <a:srgbClr val="33333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DecisionTree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trainClassifier(trainingData, numClasses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40A07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categoricalFeaturesInfo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{},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impurity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'gini'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maxDepth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40A07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t/>
            </a:r>
            <a:endParaRPr b="0" i="0" sz="949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A0B0"/>
              </a:buClr>
              <a:buSzPts val="949"/>
              <a:buFont typeface="Arial"/>
              <a:buNone/>
            </a:pPr>
            <a:r>
              <a:rPr b="0" i="1" lang="en-US" sz="949" u="none" cap="none" strike="noStrike">
                <a:solidFill>
                  <a:srgbClr val="60A0B0"/>
                </a:solidFill>
                <a:latin typeface="Arial"/>
                <a:ea typeface="Arial"/>
                <a:cs typeface="Arial"/>
                <a:sym typeface="Arial"/>
              </a:rPr>
              <a:t># Evaluate model on test instances and compute test error</a:t>
            </a:r>
            <a:endParaRPr b="0" i="0" sz="949" u="none" cap="none" strike="noStrike">
              <a:solidFill>
                <a:srgbClr val="333333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predictions 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model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predict(testData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map(</a:t>
            </a: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x: x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features))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labelsAndPredictions 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testData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map(</a:t>
            </a: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lp: lp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label)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zip(predictions)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9"/>
              <a:buFont typeface="Arial"/>
              <a:buNone/>
            </a:pP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testErr 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labelsAndPredictions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filter(</a:t>
            </a: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(v, p): v 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!=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p)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count() 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float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(testData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count())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949"/>
              <a:buFont typeface="Arial"/>
              <a:buNone/>
            </a:pP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949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'Test Error = '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str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(testErr))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949"/>
              <a:buFont typeface="Arial"/>
              <a:buNone/>
            </a:pP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949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'Learned classification tree model:'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20"/>
              </a:buClr>
              <a:buSzPts val="949"/>
              <a:buFont typeface="Arial"/>
              <a:buNone/>
            </a:pPr>
            <a:r>
              <a:rPr b="1" i="0" lang="en-US" sz="949" u="none" cap="none" strike="noStrike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(model</a:t>
            </a:r>
            <a:r>
              <a:rPr b="0" i="0" lang="en-US" sz="949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94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toDebugString())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/>
          <p:nvPr/>
        </p:nvSpPr>
        <p:spPr>
          <a:xfrm>
            <a:off x="1614618" y="2240000"/>
            <a:ext cx="3696125" cy="66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Ensemble Model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/>
          <p:nvPr>
            <p:ph type="title"/>
          </p:nvPr>
        </p:nvSpPr>
        <p:spPr>
          <a:xfrm>
            <a:off x="357188" y="1935510"/>
            <a:ext cx="8429625" cy="127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Bagging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/>
          <p:nvPr/>
        </p:nvSpPr>
        <p:spPr>
          <a:xfrm>
            <a:off x="1564565" y="331230"/>
            <a:ext cx="4762121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Bagging (Bootstrap Aggregating)</a:t>
            </a:r>
            <a:endParaRPr/>
          </a:p>
        </p:txBody>
      </p:sp>
      <p:sp>
        <p:nvSpPr>
          <p:cNvPr id="505" name="Google Shape;505;p56"/>
          <p:cNvSpPr txBox="1"/>
          <p:nvPr/>
        </p:nvSpPr>
        <p:spPr>
          <a:xfrm>
            <a:off x="1634835" y="1355217"/>
            <a:ext cx="1405433" cy="223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1100"/>
              <a:buFont typeface="Palatino"/>
              <a:buNone/>
            </a:pPr>
            <a:r>
              <a:rPr b="1" i="0" lang="en-US" sz="1100" u="none" cap="none" strike="noStrike">
                <a:solidFill>
                  <a:srgbClr val="D93E2B"/>
                </a:solidFill>
                <a:latin typeface="Palatino"/>
                <a:ea typeface="Palatino"/>
                <a:cs typeface="Palatino"/>
                <a:sym typeface="Palatino"/>
              </a:rPr>
              <a:t>Bootstrap Sampling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b="0" i="0" sz="105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506" name="Google Shape;50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6856" y="1544655"/>
            <a:ext cx="5170289" cy="12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 txBox="1"/>
          <p:nvPr/>
        </p:nvSpPr>
        <p:spPr>
          <a:xfrm>
            <a:off x="2296789" y="2910868"/>
            <a:ext cx="4368888" cy="39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en-US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Each random sample is the same size as the dataset and </a:t>
            </a:r>
            <a:r>
              <a:rPr b="1" i="0" lang="en-US" sz="11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sampling with replacement </a:t>
            </a:r>
            <a:r>
              <a:rPr b="0" i="0" lang="en-US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is used </a:t>
            </a:r>
            <a:endParaRPr b="0" i="0" sz="105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1584403" y="3557213"/>
            <a:ext cx="1524055" cy="238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1200"/>
              <a:buFont typeface="Palatino"/>
              <a:buNone/>
            </a:pPr>
            <a:r>
              <a:rPr b="1" i="0" lang="en-US" sz="1200" u="none" cap="none" strike="noStrike">
                <a:solidFill>
                  <a:srgbClr val="D93E2B"/>
                </a:solidFill>
                <a:latin typeface="Palatino"/>
                <a:ea typeface="Palatino"/>
                <a:cs typeface="Palatino"/>
                <a:sym typeface="Palatino"/>
              </a:rPr>
              <a:t>Subspace Sampling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09" name="Google Shape;509;p56"/>
          <p:cNvSpPr txBox="1"/>
          <p:nvPr/>
        </p:nvSpPr>
        <p:spPr>
          <a:xfrm>
            <a:off x="2352681" y="3919420"/>
            <a:ext cx="5053078" cy="223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en-US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Only uses a randomly selected subset of the features in the dataset </a:t>
            </a:r>
            <a:endParaRPr b="0" i="0" sz="105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10" name="Google Shape;510;p56"/>
          <p:cNvSpPr txBox="1"/>
          <p:nvPr/>
        </p:nvSpPr>
        <p:spPr>
          <a:xfrm>
            <a:off x="1527209" y="4548993"/>
            <a:ext cx="6415093" cy="638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98"/>
              <a:buFont typeface="Palatino"/>
              <a:buNone/>
            </a:pPr>
            <a:r>
              <a:rPr b="0" i="0" lang="en-US" sz="1898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combination of bagging, subspace sampling, and decision trees is known as a </a:t>
            </a:r>
            <a:r>
              <a:rPr b="1" i="0" lang="en-US" sz="1898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random forest </a:t>
            </a:r>
            <a:r>
              <a:rPr b="0" i="0" lang="en-US" sz="1898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model.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515" name="Google Shape;5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830" y="314232"/>
            <a:ext cx="4718341" cy="451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520" name="Google Shape;52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947" y="676656"/>
            <a:ext cx="6704605" cy="3241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"/>
          <p:cNvSpPr txBox="1"/>
          <p:nvPr>
            <p:ph type="title"/>
          </p:nvPr>
        </p:nvSpPr>
        <p:spPr>
          <a:xfrm>
            <a:off x="357188" y="1935510"/>
            <a:ext cx="8429625" cy="127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Boosting</a:t>
            </a:r>
            <a:br>
              <a:rPr lang="en-US"/>
            </a:br>
            <a:r>
              <a:rPr lang="en-US"/>
              <a:t># multiple trees</a:t>
            </a:r>
            <a:br>
              <a:rPr lang="en-US"/>
            </a:br>
            <a:r>
              <a:rPr lang="en-US"/>
              <a:t># weighted voting</a:t>
            </a:r>
            <a:br>
              <a:rPr lang="en-US"/>
            </a:br>
            <a:r>
              <a:rPr lang="en-US"/>
              <a:t># sequential adding tree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/>
        </p:nvSpPr>
        <p:spPr>
          <a:xfrm>
            <a:off x="411481" y="1187565"/>
            <a:ext cx="7482310" cy="138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Shannon’s </a:t>
            </a:r>
            <a:r>
              <a:rPr b="0" i="0" lang="en-US" sz="1582" u="none" cap="none" strike="noStrike">
                <a:solidFill>
                  <a:srgbClr val="F40B10"/>
                </a:solidFill>
                <a:latin typeface="Palatino"/>
                <a:ea typeface="Palatino"/>
                <a:cs typeface="Palatino"/>
                <a:sym typeface="Palatino"/>
              </a:rPr>
              <a:t>entropy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model defines a computational measure of the impurity of the elements of a set.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An easy way to understand </a:t>
            </a:r>
            <a:r>
              <a:rPr b="0" i="0" lang="en-US" sz="1582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the entropy of a set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is to think in terms of the uncertainty associated with guessing the result if you were to make a random selection from the set.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411481" y="563212"/>
            <a:ext cx="4081358" cy="463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2953"/>
              <a:buFont typeface="Calibri"/>
              <a:buNone/>
            </a:pPr>
            <a:r>
              <a:rPr b="0" i="0" lang="en-US" sz="2953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Entropy/Information</a:t>
            </a:r>
            <a:endParaRPr/>
          </a:p>
        </p:txBody>
      </p:sp>
      <p:sp>
        <p:nvSpPr>
          <p:cNvPr id="142" name="Google Shape;142;p6"/>
          <p:cNvSpPr txBox="1"/>
          <p:nvPr/>
        </p:nvSpPr>
        <p:spPr>
          <a:xfrm>
            <a:off x="411481" y="2768482"/>
            <a:ext cx="6744720" cy="1112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Entropy is </a:t>
            </a:r>
            <a:r>
              <a:rPr b="1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related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to the probability of an outcome.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High probability → Low entropy</a:t>
            </a:r>
            <a:b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</a:b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Low probability → High entropy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633"/>
              <a:buFont typeface="Palatino"/>
              <a:buNone/>
            </a:pPr>
            <a:r>
              <a:t/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103" y="4075286"/>
            <a:ext cx="4902399" cy="85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B</a:t>
            </a:r>
            <a:r>
              <a:rPr b="1" lang="en-US" sz="4000">
                <a:solidFill>
                  <a:srgbClr val="FF0000"/>
                </a:solidFill>
                <a:latin typeface="Bodoni"/>
                <a:ea typeface="Bodoni"/>
                <a:cs typeface="Bodoni"/>
                <a:sym typeface="Bodoni"/>
              </a:rPr>
              <a:t>oosting</a:t>
            </a:r>
            <a:endParaRPr/>
          </a:p>
        </p:txBody>
      </p:sp>
      <p:sp>
        <p:nvSpPr>
          <p:cNvPr id="531" name="Google Shape;531;p6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Boosting works by iteratively creating models and adding them to the ensemble.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iteration stops when a predefined number of models have been added.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When we use boosting each new model added to the ensemble is biased to pay more attention to instances that previous models miss-classified.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This is done by incrementally adapting the dataset used to train the models. To do this we use a weighted dataset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1"/>
          <p:cNvSpPr txBox="1"/>
          <p:nvPr>
            <p:ph type="title"/>
          </p:nvPr>
        </p:nvSpPr>
        <p:spPr>
          <a:xfrm>
            <a:off x="357188" y="1935510"/>
            <a:ext cx="8429625" cy="127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Boosting Idea Overview</a:t>
            </a:r>
            <a:br>
              <a:rPr lang="en-US"/>
            </a:b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541" name="Google Shape;54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946" y="673075"/>
            <a:ext cx="6590109" cy="37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546" name="Google Shape;54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918" y="673100"/>
            <a:ext cx="6072882" cy="4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3"/>
          <p:cNvSpPr/>
          <p:nvPr/>
        </p:nvSpPr>
        <p:spPr>
          <a:xfrm>
            <a:off x="7318525" y="287982"/>
            <a:ext cx="745717" cy="324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6"/>
              <a:buFont typeface="Palatino"/>
              <a:buNone/>
            </a:pPr>
            <a:r>
              <a:rPr b="0" i="0" lang="en-US" sz="150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[0, 0.5]</a:t>
            </a:r>
            <a:endParaRPr b="0" i="0" sz="1506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48" name="Google Shape;548;p63"/>
          <p:cNvSpPr txBox="1"/>
          <p:nvPr/>
        </p:nvSpPr>
        <p:spPr>
          <a:xfrm>
            <a:off x="124718" y="0"/>
            <a:ext cx="8429625" cy="127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Idea Overview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Google Shape;553;p64"/>
          <p:cNvGraphicFramePr/>
          <p:nvPr/>
        </p:nvGraphicFramePr>
        <p:xfrm>
          <a:off x="1973461" y="2768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{8170D221-0FFE-4D69-AB85-A506C613CDFA}</a:tableStyleId>
              </a:tblPr>
              <a:tblGrid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</a:tblGrid>
              <a:tr h="36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0.3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0.4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0.5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0.6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0.7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0.8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0.9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1.0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4" name="Google Shape;554;p64"/>
          <p:cNvGraphicFramePr/>
          <p:nvPr/>
        </p:nvGraphicFramePr>
        <p:xfrm>
          <a:off x="1973460" y="1424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{8170D221-0FFE-4D69-AB85-A506C613CDFA}</a:tableStyleId>
              </a:tblPr>
              <a:tblGrid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</a:tblGrid>
              <a:tr h="36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0.3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0.3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0.5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0.8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5" name="Google Shape;555;p64"/>
          <p:cNvGraphicFramePr/>
          <p:nvPr/>
        </p:nvGraphicFramePr>
        <p:xfrm>
          <a:off x="1973460" y="26521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{8170D221-0FFE-4D69-AB85-A506C613CDFA}</a:tableStyleId>
              </a:tblPr>
              <a:tblGrid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  <a:gridCol w="481125"/>
              </a:tblGrid>
              <a:tr h="36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0.3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0.4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0.4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0.4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0.4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0.5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0.6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0.6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0.7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6" name="Google Shape;556;p64"/>
          <p:cNvSpPr txBox="1"/>
          <p:nvPr/>
        </p:nvSpPr>
        <p:spPr>
          <a:xfrm>
            <a:off x="1692344" y="63648"/>
            <a:ext cx="437219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A10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ED1A10"/>
                </a:solidFill>
                <a:latin typeface="Palatino"/>
                <a:ea typeface="Palatino"/>
                <a:cs typeface="Palatino"/>
                <a:sym typeface="Palatino"/>
              </a:rPr>
              <a:t>Round1 </a:t>
            </a:r>
            <a:endParaRPr/>
          </a:p>
        </p:txBody>
      </p:sp>
      <p:sp>
        <p:nvSpPr>
          <p:cNvPr id="557" name="Google Shape;557;p64"/>
          <p:cNvSpPr txBox="1"/>
          <p:nvPr/>
        </p:nvSpPr>
        <p:spPr>
          <a:xfrm>
            <a:off x="1692344" y="1237902"/>
            <a:ext cx="437219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A10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ED1A10"/>
                </a:solidFill>
                <a:latin typeface="Palatino"/>
                <a:ea typeface="Palatino"/>
                <a:cs typeface="Palatino"/>
                <a:sym typeface="Palatino"/>
              </a:rPr>
              <a:t>Round2 </a:t>
            </a:r>
            <a:endParaRPr/>
          </a:p>
        </p:txBody>
      </p:sp>
      <p:sp>
        <p:nvSpPr>
          <p:cNvPr id="558" name="Google Shape;558;p64"/>
          <p:cNvSpPr txBox="1"/>
          <p:nvPr/>
        </p:nvSpPr>
        <p:spPr>
          <a:xfrm>
            <a:off x="1759317" y="2412156"/>
            <a:ext cx="437219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A10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ED1A10"/>
                </a:solidFill>
                <a:latin typeface="Palatino"/>
                <a:ea typeface="Palatino"/>
                <a:cs typeface="Palatino"/>
                <a:sym typeface="Palatino"/>
              </a:rPr>
              <a:t>Round3 </a:t>
            </a:r>
            <a:endParaRPr/>
          </a:p>
        </p:txBody>
      </p:sp>
      <p:graphicFrame>
        <p:nvGraphicFramePr>
          <p:cNvPr id="559" name="Google Shape;559;p64"/>
          <p:cNvGraphicFramePr/>
          <p:nvPr/>
        </p:nvGraphicFramePr>
        <p:xfrm>
          <a:off x="1915418" y="37192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{8170D221-0FFE-4D69-AB85-A506C613CDFA}</a:tableStyleId>
              </a:tblPr>
              <a:tblGrid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</a:tblGrid>
              <a:tr h="310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14141"/>
                          </a:solidFill>
                        </a:rPr>
                        <a:t>Round1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x=0.1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x=0.2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x=0.3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x=0.4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x=0.5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x=0.6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x=0.7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x=0.8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x=0.9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x=1.0</a:t>
                      </a:r>
                      <a:endParaRPr/>
                    </a:p>
                  </a:txBody>
                  <a:tcPr marT="26800" marB="26800" marR="26800" marL="26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>
                          <a:solidFill>
                            <a:srgbClr val="414141"/>
                          </a:solidFill>
                        </a:rPr>
                        <a:t>2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0.16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0.16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0.16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0.07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0.07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0.07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0.07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0.07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0.07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0.07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>
                          <a:solidFill>
                            <a:srgbClr val="414141"/>
                          </a:solidFill>
                        </a:rPr>
                        <a:t>3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0.13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0.13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0.13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0.08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0.08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0.08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0.08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0.005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0.005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0.005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6800" marB="26800" marR="26800" marL="26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0" name="Google Shape;560;p64"/>
          <p:cNvSpPr txBox="1"/>
          <p:nvPr/>
        </p:nvSpPr>
        <p:spPr>
          <a:xfrm>
            <a:off x="1534199" y="3586410"/>
            <a:ext cx="1030331" cy="176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A10"/>
              </a:buClr>
              <a:buSzPts val="794"/>
              <a:buFont typeface="Palatino"/>
              <a:buNone/>
            </a:pPr>
            <a:r>
              <a:rPr b="0" i="0" lang="en-US" sz="794" u="none" cap="none" strike="noStrike">
                <a:solidFill>
                  <a:srgbClr val="ED1A10"/>
                </a:solidFill>
                <a:latin typeface="Palatino"/>
                <a:ea typeface="Palatino"/>
                <a:cs typeface="Palatino"/>
                <a:sym typeface="Palatino"/>
              </a:rPr>
              <a:t>Sampling Probability </a:t>
            </a:r>
            <a:endParaRPr/>
          </a:p>
        </p:txBody>
      </p:sp>
      <p:sp>
        <p:nvSpPr>
          <p:cNvPr id="561" name="Google Shape;561;p64"/>
          <p:cNvSpPr txBox="1"/>
          <p:nvPr/>
        </p:nvSpPr>
        <p:spPr>
          <a:xfrm>
            <a:off x="6929438" y="958499"/>
            <a:ext cx="762629" cy="29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α=1.738</a:t>
            </a:r>
            <a:endParaRPr/>
          </a:p>
        </p:txBody>
      </p:sp>
      <p:sp>
        <p:nvSpPr>
          <p:cNvPr id="562" name="Google Shape;562;p64"/>
          <p:cNvSpPr txBox="1"/>
          <p:nvPr/>
        </p:nvSpPr>
        <p:spPr>
          <a:xfrm>
            <a:off x="6929438" y="1980948"/>
            <a:ext cx="762629" cy="29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α=2.778</a:t>
            </a:r>
            <a:endParaRPr/>
          </a:p>
        </p:txBody>
      </p:sp>
      <p:sp>
        <p:nvSpPr>
          <p:cNvPr id="563" name="Google Shape;563;p64"/>
          <p:cNvSpPr txBox="1"/>
          <p:nvPr/>
        </p:nvSpPr>
        <p:spPr>
          <a:xfrm>
            <a:off x="6929438" y="3083765"/>
            <a:ext cx="762629" cy="29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α=4.119</a:t>
            </a:r>
            <a:endParaRPr/>
          </a:p>
        </p:txBody>
      </p:sp>
      <p:pic>
        <p:nvPicPr>
          <p:cNvPr descr="線條 線條" id="564" name="Google Shape;56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837080" y="624258"/>
            <a:ext cx="990640" cy="2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線條 線條" id="565" name="Google Shape;56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482606" y="1771723"/>
            <a:ext cx="990640" cy="2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線條 線條" id="566" name="Google Shape;5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447275" y="2999555"/>
            <a:ext cx="990640" cy="2679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4"/>
          <p:cNvSpPr txBox="1"/>
          <p:nvPr/>
        </p:nvSpPr>
        <p:spPr>
          <a:xfrm>
            <a:off x="6537" y="1450498"/>
            <a:ext cx="1572546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True Label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568" name="Google Shape;56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0752" y="233616"/>
            <a:ext cx="1833073" cy="53121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4"/>
          <p:cNvSpPr txBox="1"/>
          <p:nvPr/>
        </p:nvSpPr>
        <p:spPr>
          <a:xfrm>
            <a:off x="1360728" y="322085"/>
            <a:ext cx="341440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70" name="Google Shape;570;p64"/>
          <p:cNvSpPr txBox="1"/>
          <p:nvPr/>
        </p:nvSpPr>
        <p:spPr>
          <a:xfrm>
            <a:off x="1286155" y="1956717"/>
            <a:ext cx="426400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D’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71" name="Google Shape;571;p64"/>
          <p:cNvSpPr txBox="1"/>
          <p:nvPr/>
        </p:nvSpPr>
        <p:spPr>
          <a:xfrm>
            <a:off x="1280747" y="2901857"/>
            <a:ext cx="511358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D’’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6" name="Google Shape;576;p65"/>
          <p:cNvGraphicFramePr/>
          <p:nvPr/>
        </p:nvGraphicFramePr>
        <p:xfrm>
          <a:off x="1593949" y="5402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{8170D221-0FFE-4D69-AB85-A506C613CDFA}</a:tableStyleId>
              </a:tblPr>
              <a:tblGrid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  <a:gridCol w="463025"/>
              </a:tblGrid>
              <a:tr h="31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cap="none" strike="noStrike">
                          <a:solidFill>
                            <a:srgbClr val="414141"/>
                          </a:solidFill>
                        </a:rPr>
                        <a:t>Round1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x=0.1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x=0.2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x=0.3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x=0.4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x=0.5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x=0.6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x=0.7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x=0.8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x=0.9</a:t>
                      </a:r>
                      <a:endParaRPr/>
                    </a:p>
                  </a:txBody>
                  <a:tcPr marT="26800" marB="26800" marR="26800" marL="26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414141"/>
                          </a:solidFill>
                        </a:rPr>
                        <a:t>x=1.0</a:t>
                      </a:r>
                      <a:endParaRPr/>
                    </a:p>
                  </a:txBody>
                  <a:tcPr marT="26800" marB="26800" marR="26800" marL="26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>
                          <a:solidFill>
                            <a:srgbClr val="414141"/>
                          </a:solidFill>
                        </a:rPr>
                        <a:t>2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cap="none" strike="noStrike">
                          <a:solidFill>
                            <a:srgbClr val="414141"/>
                          </a:solidFill>
                        </a:rPr>
                        <a:t>3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8131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sum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5.1</a:t>
                      </a:r>
                      <a:endParaRPr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5.1</a:t>
                      </a:r>
                      <a:endParaRPr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5.1</a:t>
                      </a:r>
                      <a:endParaRPr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-3.08</a:t>
                      </a:r>
                      <a:endParaRPr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-3.08</a:t>
                      </a:r>
                      <a:endParaRPr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-3.08</a:t>
                      </a:r>
                      <a:endParaRPr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-3.08</a:t>
                      </a:r>
                      <a:endParaRPr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0.39</a:t>
                      </a:r>
                      <a:endParaRPr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0.39</a:t>
                      </a:r>
                      <a:endParaRPr/>
                    </a:p>
                  </a:txBody>
                  <a:tcPr marT="26800" marB="26800" marR="26800" marL="26800" anchor="ctr"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0.39</a:t>
                      </a:r>
                      <a:endParaRPr/>
                    </a:p>
                  </a:txBody>
                  <a:tcPr marT="26800" marB="26800" marR="26800" marL="26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C9C3B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9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Sign</a:t>
                      </a:r>
                      <a:endParaRPr/>
                    </a:p>
                  </a:txBody>
                  <a:tcPr marT="26800" marB="26800" marR="26800" marL="26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-1</a:t>
                      </a:r>
                      <a:endParaRPr/>
                    </a:p>
                  </a:txBody>
                  <a:tcPr marT="26800" marB="26800" marR="26800" marL="26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414141"/>
                          </a:solidFill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7" name="Google Shape;577;p65"/>
          <p:cNvSpPr txBox="1"/>
          <p:nvPr/>
        </p:nvSpPr>
        <p:spPr>
          <a:xfrm>
            <a:off x="6804422" y="797765"/>
            <a:ext cx="762629" cy="29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α=1.738</a:t>
            </a:r>
            <a:endParaRPr/>
          </a:p>
        </p:txBody>
      </p:sp>
      <p:sp>
        <p:nvSpPr>
          <p:cNvPr id="578" name="Google Shape;578;p65"/>
          <p:cNvSpPr txBox="1"/>
          <p:nvPr/>
        </p:nvSpPr>
        <p:spPr>
          <a:xfrm>
            <a:off x="6804422" y="1177277"/>
            <a:ext cx="762629" cy="29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α=2.778</a:t>
            </a:r>
            <a:endParaRPr/>
          </a:p>
        </p:txBody>
      </p:sp>
      <p:sp>
        <p:nvSpPr>
          <p:cNvPr id="579" name="Google Shape;579;p65"/>
          <p:cNvSpPr txBox="1"/>
          <p:nvPr/>
        </p:nvSpPr>
        <p:spPr>
          <a:xfrm>
            <a:off x="6809916" y="1556788"/>
            <a:ext cx="762629" cy="29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α=4.119</a:t>
            </a:r>
            <a:endParaRPr/>
          </a:p>
        </p:txBody>
      </p:sp>
      <p:pic>
        <p:nvPicPr>
          <p:cNvPr descr="影像" id="580" name="Google Shape;58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1629" y="2931170"/>
            <a:ext cx="2591025" cy="184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Why we need multiple trees ?</a:t>
            </a:r>
            <a:endParaRPr/>
          </a:p>
        </p:txBody>
      </p:sp>
      <p:sp>
        <p:nvSpPr>
          <p:cNvPr id="586" name="Google Shape;586;p66"/>
          <p:cNvSpPr txBox="1"/>
          <p:nvPr>
            <p:ph idx="1" type="body"/>
          </p:nvPr>
        </p:nvSpPr>
        <p:spPr>
          <a:xfrm>
            <a:off x="476060" y="1752094"/>
            <a:ext cx="8429625" cy="321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Rule-based Learning / Information-based Learning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Decision-Tree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Error-based Learning / Loss-based Learning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Neural Network (Logistic Regression)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Probability-based Learning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Naïve Bayes Network (NB)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Similarity-based Learning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K-Nearest Neighbor (K-NN)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87" name="Google Shape;58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177" y="2699766"/>
            <a:ext cx="3009887" cy="184765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6"/>
          <p:cNvSpPr txBox="1"/>
          <p:nvPr/>
        </p:nvSpPr>
        <p:spPr>
          <a:xfrm>
            <a:off x="5880490" y="4665668"/>
            <a:ext cx="2375651" cy="379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How to fit this curve ?</a:t>
            </a:r>
            <a:endParaRPr b="0" i="0" sz="18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7"/>
          <p:cNvSpPr txBox="1"/>
          <p:nvPr>
            <p:ph idx="4294967295" type="title"/>
          </p:nvPr>
        </p:nvSpPr>
        <p:spPr>
          <a:xfrm>
            <a:off x="0" y="395288"/>
            <a:ext cx="3333750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Different Viewpoint to the Same Problem</a:t>
            </a:r>
            <a:endParaRPr sz="2800"/>
          </a:p>
        </p:txBody>
      </p:sp>
      <p:sp>
        <p:nvSpPr>
          <p:cNvPr id="594" name="Google Shape;594;p67"/>
          <p:cNvSpPr txBox="1"/>
          <p:nvPr>
            <p:ph idx="4294967295" type="body"/>
          </p:nvPr>
        </p:nvSpPr>
        <p:spPr>
          <a:xfrm>
            <a:off x="4683125" y="260350"/>
            <a:ext cx="4460875" cy="32146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19" r="0" t="-227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95" name="Google Shape;595;p67"/>
          <p:cNvSpPr txBox="1"/>
          <p:nvPr/>
        </p:nvSpPr>
        <p:spPr>
          <a:xfrm>
            <a:off x="4439545" y="2282320"/>
            <a:ext cx="4084322" cy="32146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5115" l="-11454" r="0" t="-826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6"/>
              <a:buFont typeface="Palatino"/>
              <a:buNone/>
            </a:pPr>
            <a:r>
              <a:rPr b="0" i="0" lang="en-US" sz="1506" u="none" cap="none" strike="noStrike">
                <a:latin typeface="Palatino"/>
                <a:ea typeface="Palatino"/>
                <a:cs typeface="Palatino"/>
                <a:sym typeface="Palatino"/>
              </a:rPr>
              <a:t> </a:t>
            </a:r>
            <a:endParaRPr/>
          </a:p>
        </p:txBody>
      </p:sp>
      <p:sp>
        <p:nvSpPr>
          <p:cNvPr id="596" name="Google Shape;596;p67"/>
          <p:cNvSpPr/>
          <p:nvPr/>
        </p:nvSpPr>
        <p:spPr>
          <a:xfrm>
            <a:off x="0" y="1341001"/>
            <a:ext cx="4242815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6664" l="0" r="0" t="-66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6"/>
              <a:buFont typeface="Palatino"/>
              <a:buNone/>
            </a:pPr>
            <a:r>
              <a:rPr b="0" i="0" lang="en-US" sz="1506" u="none" cap="none" strike="noStrike">
                <a:latin typeface="Palatino"/>
                <a:ea typeface="Palatino"/>
                <a:cs typeface="Palatino"/>
                <a:sym typeface="Palatino"/>
              </a:rPr>
              <a:t> </a:t>
            </a:r>
            <a:endParaRPr/>
          </a:p>
        </p:txBody>
      </p:sp>
      <p:pic>
        <p:nvPicPr>
          <p:cNvPr id="597" name="Google Shape;597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569" y="1919069"/>
            <a:ext cx="3609723" cy="239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Why multiple tree help to boost the performance?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8"/>
          <p:cNvSpPr txBox="1"/>
          <p:nvPr>
            <p:ph idx="1" type="body"/>
          </p:nvPr>
        </p:nvSpPr>
        <p:spPr>
          <a:xfrm>
            <a:off x="357188" y="1176022"/>
            <a:ext cx="8429625" cy="32146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01" r="0" t="-137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604" name="Google Shape;60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9856" y="4078912"/>
            <a:ext cx="5495544" cy="104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537" y="1294894"/>
            <a:ext cx="3609723" cy="239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9"/>
          <p:cNvSpPr txBox="1"/>
          <p:nvPr>
            <p:ph type="title"/>
          </p:nvPr>
        </p:nvSpPr>
        <p:spPr>
          <a:xfrm>
            <a:off x="357188" y="1935510"/>
            <a:ext cx="8429625" cy="127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AdaBoost : Adaptive Boosting Algorithm </a:t>
            </a:r>
            <a:br>
              <a:rPr lang="en-US"/>
            </a:br>
            <a:br>
              <a:rPr lang="en-US"/>
            </a:br>
            <a:r>
              <a:rPr lang="en-US"/>
              <a:t># boosting</a:t>
            </a:r>
            <a:br>
              <a:rPr lang="en-US"/>
            </a:br>
            <a:r>
              <a:rPr lang="en-US"/>
              <a:t># weak classifier</a:t>
            </a:r>
            <a:br>
              <a:rPr lang="en-US"/>
            </a:br>
            <a:r>
              <a:rPr lang="en-US"/>
              <a:t># tree stump </a:t>
            </a:r>
            <a:br>
              <a:rPr lang="en-US"/>
            </a:br>
            <a:r>
              <a:rPr lang="en-US"/>
              <a:t># regularization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 bag, we can compute its entropy by</a:t>
            </a:r>
            <a:endParaRPr/>
          </a:p>
        </p:txBody>
      </p:sp>
      <p:pic>
        <p:nvPicPr>
          <p:cNvPr descr="影像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177" y="1225600"/>
            <a:ext cx="3879647" cy="1442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50" name="Google Shape;15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9259" y="2963540"/>
            <a:ext cx="4902399" cy="85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0"/>
          <p:cNvSpPr/>
          <p:nvPr/>
        </p:nvSpPr>
        <p:spPr>
          <a:xfrm>
            <a:off x="754144" y="1064865"/>
            <a:ext cx="7409468" cy="3629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16" name="Google Shape;61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715" y="1260887"/>
            <a:ext cx="2158680" cy="226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3392" y="1475610"/>
            <a:ext cx="2578447" cy="259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6378" y="2770959"/>
            <a:ext cx="2270373" cy="11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0"/>
          <p:cNvSpPr txBox="1"/>
          <p:nvPr/>
        </p:nvSpPr>
        <p:spPr>
          <a:xfrm>
            <a:off x="1410891" y="421927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Adaboost (Adaptive Boosting) 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Adaboost </a:t>
            </a:r>
            <a:endParaRPr/>
          </a:p>
        </p:txBody>
      </p:sp>
      <p:pic>
        <p:nvPicPr>
          <p:cNvPr id="625" name="Google Shape;625;p71"/>
          <p:cNvPicPr preferRelativeResize="0"/>
          <p:nvPr/>
        </p:nvPicPr>
        <p:blipFill rotWithShape="1">
          <a:blip r:embed="rId3">
            <a:alphaModFix/>
          </a:blip>
          <a:srcRect b="0" l="0" r="0" t="8978"/>
          <a:stretch/>
        </p:blipFill>
        <p:spPr>
          <a:xfrm>
            <a:off x="1512820" y="1376042"/>
            <a:ext cx="6118360" cy="347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2"/>
          <p:cNvSpPr/>
          <p:nvPr/>
        </p:nvSpPr>
        <p:spPr>
          <a:xfrm>
            <a:off x="754144" y="1064865"/>
            <a:ext cx="7409468" cy="3629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31" name="Google Shape;63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715" y="1260887"/>
            <a:ext cx="2158680" cy="226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3392" y="1475610"/>
            <a:ext cx="2578447" cy="259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6378" y="2770959"/>
            <a:ext cx="2270373" cy="11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2"/>
          <p:cNvSpPr txBox="1"/>
          <p:nvPr/>
        </p:nvSpPr>
        <p:spPr>
          <a:xfrm>
            <a:off x="1410891" y="421927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Adaboost (Adaptive Boosting) 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3"/>
          <p:cNvSpPr/>
          <p:nvPr/>
        </p:nvSpPr>
        <p:spPr>
          <a:xfrm>
            <a:off x="754144" y="1064865"/>
            <a:ext cx="7409468" cy="3629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40" name="Google Shape;640;p73"/>
          <p:cNvSpPr txBox="1"/>
          <p:nvPr/>
        </p:nvSpPr>
        <p:spPr>
          <a:xfrm>
            <a:off x="1410891" y="421927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480"/>
              <a:buFont typeface="Calibri"/>
              <a:buNone/>
            </a:pPr>
            <a:r>
              <a:rPr b="0" i="0" lang="en-US" sz="3480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Adaboost (Adaptive Boosting):</a:t>
            </a:r>
            <a:endParaRPr/>
          </a:p>
        </p:txBody>
      </p:sp>
      <p:pic>
        <p:nvPicPr>
          <p:cNvPr id="641" name="Google Shape;64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932" y="1350851"/>
            <a:ext cx="2618631" cy="240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3"/>
          <p:cNvPicPr preferRelativeResize="0"/>
          <p:nvPr/>
        </p:nvPicPr>
        <p:blipFill rotWithShape="1">
          <a:blip r:embed="rId4">
            <a:alphaModFix/>
          </a:blip>
          <a:srcRect b="0" l="0" r="0" t="41886"/>
          <a:stretch/>
        </p:blipFill>
        <p:spPr>
          <a:xfrm>
            <a:off x="5015450" y="1889760"/>
            <a:ext cx="2299750" cy="97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3"/>
          <p:cNvPicPr preferRelativeResize="0"/>
          <p:nvPr/>
        </p:nvPicPr>
        <p:blipFill rotWithShape="1">
          <a:blip r:embed="rId5">
            <a:alphaModFix/>
          </a:blip>
          <a:srcRect b="0" l="0" r="0" t="38632"/>
          <a:stretch/>
        </p:blipFill>
        <p:spPr>
          <a:xfrm>
            <a:off x="4754216" y="3693474"/>
            <a:ext cx="2849216" cy="10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3"/>
          <p:cNvSpPr txBox="1"/>
          <p:nvPr/>
        </p:nvSpPr>
        <p:spPr>
          <a:xfrm>
            <a:off x="5690443" y="3283245"/>
            <a:ext cx="1008289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Stump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45" name="Google Shape;645;p73"/>
          <p:cNvSpPr txBox="1"/>
          <p:nvPr/>
        </p:nvSpPr>
        <p:spPr>
          <a:xfrm>
            <a:off x="5533349" y="1328191"/>
            <a:ext cx="1322478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Full Tree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4"/>
          <p:cNvSpPr/>
          <p:nvPr/>
        </p:nvSpPr>
        <p:spPr>
          <a:xfrm>
            <a:off x="754142" y="1106424"/>
            <a:ext cx="8179546" cy="36987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51" name="Google Shape;65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154" y="1224402"/>
            <a:ext cx="1984425" cy="180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5309" y="1224402"/>
            <a:ext cx="2139076" cy="132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2214" y="1224891"/>
            <a:ext cx="2000895" cy="54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6860" y="1845229"/>
            <a:ext cx="1146046" cy="141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4"/>
          <p:cNvSpPr txBox="1"/>
          <p:nvPr/>
        </p:nvSpPr>
        <p:spPr>
          <a:xfrm>
            <a:off x="1410891" y="421927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Adaboost Overview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6" name="Google Shape;656;p74"/>
          <p:cNvPicPr preferRelativeResize="0"/>
          <p:nvPr/>
        </p:nvPicPr>
        <p:blipFill rotWithShape="1">
          <a:blip r:embed="rId7">
            <a:alphaModFix/>
          </a:blip>
          <a:srcRect b="0" l="0" r="0" t="8978"/>
          <a:stretch/>
        </p:blipFill>
        <p:spPr>
          <a:xfrm>
            <a:off x="2827141" y="2862044"/>
            <a:ext cx="3318234" cy="1886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5"/>
          <p:cNvSpPr/>
          <p:nvPr/>
        </p:nvSpPr>
        <p:spPr>
          <a:xfrm>
            <a:off x="326429" y="50996"/>
            <a:ext cx="8459352" cy="50925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62" name="Google Shape;66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648" y="205951"/>
            <a:ext cx="3549141" cy="357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6881" y="205951"/>
            <a:ext cx="2920008" cy="127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6881" y="1866958"/>
            <a:ext cx="2938165" cy="116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6881" y="3502733"/>
            <a:ext cx="2866430" cy="115862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5"/>
          <p:cNvSpPr/>
          <p:nvPr/>
        </p:nvSpPr>
        <p:spPr>
          <a:xfrm>
            <a:off x="4676881" y="272870"/>
            <a:ext cx="723620" cy="313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67" name="Google Shape;667;p75"/>
          <p:cNvSpPr txBox="1"/>
          <p:nvPr/>
        </p:nvSpPr>
        <p:spPr>
          <a:xfrm>
            <a:off x="4361102" y="1512906"/>
            <a:ext cx="1278795" cy="248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66"/>
              <a:buFont typeface="Palatino"/>
              <a:buNone/>
            </a:pPr>
            <a:r>
              <a:rPr b="0" i="0" lang="en-US" sz="126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Gini Index = 0.47</a:t>
            </a:r>
            <a:endParaRPr b="0" i="0" sz="1266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68" name="Google Shape;668;p75"/>
          <p:cNvSpPr txBox="1"/>
          <p:nvPr/>
        </p:nvSpPr>
        <p:spPr>
          <a:xfrm>
            <a:off x="4361402" y="3141763"/>
            <a:ext cx="1197043" cy="248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66"/>
              <a:buFont typeface="Palatino"/>
              <a:buNone/>
            </a:pPr>
            <a:r>
              <a:rPr b="0" i="0" lang="en-US" sz="126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Gini Index = 0.5</a:t>
            </a:r>
            <a:endParaRPr b="0" i="0" sz="1266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69" name="Google Shape;669;p75"/>
          <p:cNvSpPr txBox="1"/>
          <p:nvPr/>
        </p:nvSpPr>
        <p:spPr>
          <a:xfrm>
            <a:off x="4361402" y="4730310"/>
            <a:ext cx="1197043" cy="248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66"/>
              <a:buFont typeface="Palatino"/>
              <a:buNone/>
            </a:pPr>
            <a:r>
              <a:rPr b="0" i="0" lang="en-US" sz="126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Gini Index = 0.2</a:t>
            </a:r>
            <a:endParaRPr b="0" i="0" sz="1266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6"/>
          <p:cNvSpPr/>
          <p:nvPr/>
        </p:nvSpPr>
        <p:spPr>
          <a:xfrm>
            <a:off x="754143" y="160925"/>
            <a:ext cx="7984504" cy="4982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75" name="Google Shape;6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9215" y="3395514"/>
            <a:ext cx="3100834" cy="174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869" y="147282"/>
            <a:ext cx="5301364" cy="304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6"/>
          <p:cNvPicPr preferRelativeResize="0"/>
          <p:nvPr/>
        </p:nvPicPr>
        <p:blipFill rotWithShape="1">
          <a:blip r:embed="rId5">
            <a:alphaModFix/>
          </a:blip>
          <a:srcRect b="0" l="0" r="0" t="8978"/>
          <a:stretch/>
        </p:blipFill>
        <p:spPr>
          <a:xfrm>
            <a:off x="1138869" y="3210769"/>
            <a:ext cx="3140899" cy="178544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6"/>
          <p:cNvSpPr/>
          <p:nvPr/>
        </p:nvSpPr>
        <p:spPr>
          <a:xfrm>
            <a:off x="4017190" y="616257"/>
            <a:ext cx="3235689" cy="14240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79" name="Google Shape;679;p76"/>
          <p:cNvSpPr txBox="1"/>
          <p:nvPr/>
        </p:nvSpPr>
        <p:spPr>
          <a:xfrm>
            <a:off x="4342557" y="741113"/>
            <a:ext cx="3425983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Total Error: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sum of the weights of misclassified samples</a:t>
            </a:r>
            <a:endParaRPr b="0" i="0" sz="18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7"/>
          <p:cNvSpPr/>
          <p:nvPr/>
        </p:nvSpPr>
        <p:spPr>
          <a:xfrm>
            <a:off x="754143" y="160925"/>
            <a:ext cx="7984504" cy="4982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85" name="Google Shape;685;p77"/>
          <p:cNvSpPr/>
          <p:nvPr/>
        </p:nvSpPr>
        <p:spPr>
          <a:xfrm>
            <a:off x="1143000" y="2479093"/>
            <a:ext cx="6774366" cy="313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86" name="Google Shape;68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908" y="667417"/>
            <a:ext cx="3250425" cy="421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419" y="667417"/>
            <a:ext cx="3100834" cy="1747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77"/>
          <p:cNvGrpSpPr/>
          <p:nvPr/>
        </p:nvGrpSpPr>
        <p:grpSpPr>
          <a:xfrm>
            <a:off x="4949066" y="2728097"/>
            <a:ext cx="2531566" cy="709910"/>
            <a:chOff x="7077635" y="6374189"/>
            <a:chExt cx="4800600" cy="1346200"/>
          </a:xfrm>
        </p:grpSpPr>
        <p:pic>
          <p:nvPicPr>
            <p:cNvPr id="689" name="Google Shape;689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77635" y="6374189"/>
              <a:ext cx="4800600" cy="134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77"/>
            <p:cNvSpPr txBox="1"/>
            <p:nvPr/>
          </p:nvSpPr>
          <p:spPr>
            <a:xfrm>
              <a:off x="10787032" y="6825261"/>
              <a:ext cx="950689" cy="533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1476"/>
                <a:buFont typeface="Palatino"/>
                <a:buNone/>
              </a:pPr>
              <a:r>
                <a:rPr b="0" i="0" lang="en-US" sz="1476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=0.97</a:t>
              </a:r>
              <a:endParaRPr/>
            </a:p>
          </p:txBody>
        </p:sp>
      </p:grpSp>
      <p:pic>
        <p:nvPicPr>
          <p:cNvPr id="691" name="Google Shape;691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5838" y="3750702"/>
            <a:ext cx="1922218" cy="70991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7"/>
          <p:cNvSpPr txBox="1"/>
          <p:nvPr/>
        </p:nvSpPr>
        <p:spPr>
          <a:xfrm>
            <a:off x="6042677" y="4476067"/>
            <a:ext cx="1041551" cy="248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66"/>
              <a:buFont typeface="Palatino"/>
              <a:buNone/>
            </a:pPr>
            <a:r>
              <a:rPr b="0" i="0" lang="en-US" sz="126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Weight = 0.97</a:t>
            </a:r>
            <a:endParaRPr b="0" i="0" sz="1266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93" name="Google Shape;693;p77"/>
          <p:cNvSpPr txBox="1"/>
          <p:nvPr/>
        </p:nvSpPr>
        <p:spPr>
          <a:xfrm>
            <a:off x="6707900" y="1545490"/>
            <a:ext cx="1822614" cy="379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Total error = 1/8</a:t>
            </a:r>
            <a:endParaRPr b="0" i="0" sz="1800" u="none" cap="none" strike="noStrike">
              <a:solidFill>
                <a:srgbClr val="FF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8"/>
          <p:cNvSpPr/>
          <p:nvPr/>
        </p:nvSpPr>
        <p:spPr>
          <a:xfrm>
            <a:off x="754143" y="160925"/>
            <a:ext cx="7984504" cy="4982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99" name="Google Shape;699;p78"/>
          <p:cNvSpPr/>
          <p:nvPr/>
        </p:nvSpPr>
        <p:spPr>
          <a:xfrm>
            <a:off x="1142999" y="2360049"/>
            <a:ext cx="7044871" cy="313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00" name="Google Shape;70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686" y="155944"/>
            <a:ext cx="4517498" cy="206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414" y="2514007"/>
            <a:ext cx="4600770" cy="200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4483" y="905349"/>
            <a:ext cx="2111679" cy="82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4483" y="3100834"/>
            <a:ext cx="2150518" cy="82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9"/>
          <p:cNvSpPr/>
          <p:nvPr/>
        </p:nvSpPr>
        <p:spPr>
          <a:xfrm>
            <a:off x="754143" y="160925"/>
            <a:ext cx="7984504" cy="4982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09" name="Google Shape;709;p79"/>
          <p:cNvSpPr/>
          <p:nvPr/>
        </p:nvSpPr>
        <p:spPr>
          <a:xfrm>
            <a:off x="1142999" y="2348288"/>
            <a:ext cx="7103676" cy="313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10" name="Google Shape;71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1452" y="787573"/>
            <a:ext cx="3268266" cy="279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6312" y="804316"/>
            <a:ext cx="656332" cy="276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6445" y="2243142"/>
            <a:ext cx="2136428" cy="265881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/>
          <p:nvPr/>
        </p:nvSpPr>
        <p:spPr>
          <a:xfrm rot="5400000">
            <a:off x="3340401" y="3048184"/>
            <a:ext cx="970288" cy="2605073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blipFill rotWithShape="1">
            <a:blip r:embed="rId6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14" name="Google Shape;714;p79"/>
          <p:cNvSpPr txBox="1"/>
          <p:nvPr/>
        </p:nvSpPr>
        <p:spPr>
          <a:xfrm>
            <a:off x="2858477" y="3998407"/>
            <a:ext cx="2572418" cy="248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66"/>
              <a:buFont typeface="Palatino"/>
              <a:buNone/>
            </a:pPr>
            <a:r>
              <a:rPr b="0" i="0" lang="en-US" sz="126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Resample according to new weight</a:t>
            </a:r>
            <a:endParaRPr b="0" i="0" sz="1266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15" name="Google Shape;715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3342" y="252853"/>
            <a:ext cx="2098264" cy="101734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9"/>
          <p:cNvSpPr/>
          <p:nvPr/>
        </p:nvSpPr>
        <p:spPr>
          <a:xfrm>
            <a:off x="6470551" y="1443977"/>
            <a:ext cx="564449" cy="416883"/>
          </a:xfrm>
          <a:prstGeom prst="upArrow">
            <a:avLst>
              <a:gd fmla="val 50000" name="adj1"/>
              <a:gd fmla="val 50000" name="adj2"/>
            </a:avLst>
          </a:prstGeom>
          <a:blipFill rotWithShape="1">
            <a:blip r:embed="rId6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17" name="Google Shape;717;p79"/>
          <p:cNvSpPr txBox="1"/>
          <p:nvPr/>
        </p:nvSpPr>
        <p:spPr>
          <a:xfrm>
            <a:off x="7067087" y="1652403"/>
            <a:ext cx="902090" cy="248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66"/>
              <a:buFont typeface="Palatino"/>
              <a:buNone/>
            </a:pPr>
            <a:r>
              <a:rPr b="0" i="0" lang="en-US" sz="1266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New stump</a:t>
            </a:r>
            <a:endParaRPr b="0" i="0" sz="1266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影像"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8186" y="1516931"/>
            <a:ext cx="4994705" cy="324845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 txBox="1"/>
          <p:nvPr/>
        </p:nvSpPr>
        <p:spPr>
          <a:xfrm>
            <a:off x="1682049" y="443763"/>
            <a:ext cx="5351279" cy="1112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Entropy is </a:t>
            </a:r>
            <a:r>
              <a:rPr b="1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related</a:t>
            </a: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to the probability of a outcome.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1582"/>
              <a:buFont typeface="Palatino"/>
              <a:buNone/>
            </a:pP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High probability → Low entropy</a:t>
            </a:r>
            <a:b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</a:br>
            <a:r>
              <a:rPr b="0" i="0" lang="en-US" sz="1582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Low probability → High entropy </a:t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49"/>
              </a:spcBef>
              <a:spcAft>
                <a:spcPts val="0"/>
              </a:spcAft>
              <a:buClr>
                <a:srgbClr val="414141"/>
              </a:buClr>
              <a:buSzPts val="633"/>
              <a:buFont typeface="Palatino"/>
              <a:buNone/>
            </a:pPr>
            <a:r>
              <a:t/>
            </a:r>
            <a:endParaRPr b="0" i="0" sz="633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0"/>
          <p:cNvSpPr/>
          <p:nvPr/>
        </p:nvSpPr>
        <p:spPr>
          <a:xfrm>
            <a:off x="754143" y="160925"/>
            <a:ext cx="7984504" cy="4982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23" name="Google Shape;723;p80"/>
          <p:cNvSpPr/>
          <p:nvPr/>
        </p:nvSpPr>
        <p:spPr>
          <a:xfrm>
            <a:off x="1143000" y="2412974"/>
            <a:ext cx="7068393" cy="313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24" name="Google Shape;72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827" y="1399565"/>
            <a:ext cx="1215580" cy="58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0661" y="3233849"/>
            <a:ext cx="1295666" cy="58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2624" y="4306232"/>
            <a:ext cx="1267907" cy="48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6449" y="1517175"/>
            <a:ext cx="2420244" cy="89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7669" y="3151353"/>
            <a:ext cx="2420244" cy="893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80"/>
          <p:cNvCxnSpPr>
            <a:endCxn id="727" idx="1"/>
          </p:cNvCxnSpPr>
          <p:nvPr/>
        </p:nvCxnSpPr>
        <p:spPr>
          <a:xfrm>
            <a:off x="2904549" y="1717195"/>
            <a:ext cx="1341900" cy="2469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0" name="Google Shape;730;p80"/>
          <p:cNvCxnSpPr>
            <a:stCxn id="727" idx="2"/>
            <a:endCxn id="725" idx="0"/>
          </p:cNvCxnSpPr>
          <p:nvPr/>
        </p:nvCxnSpPr>
        <p:spPr>
          <a:xfrm rot="5400000">
            <a:off x="3511071" y="1288415"/>
            <a:ext cx="822900" cy="3068100"/>
          </a:xfrm>
          <a:prstGeom prst="bentConnector3">
            <a:avLst>
              <a:gd fmla="val 49996" name="adj1"/>
            </a:avLst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1" name="Google Shape;731;p80"/>
          <p:cNvCxnSpPr>
            <a:stCxn id="725" idx="2"/>
            <a:endCxn id="726" idx="0"/>
          </p:cNvCxnSpPr>
          <p:nvPr/>
        </p:nvCxnSpPr>
        <p:spPr>
          <a:xfrm flipH="1" rot="-5400000">
            <a:off x="2913044" y="3292777"/>
            <a:ext cx="489000" cy="1538100"/>
          </a:xfrm>
          <a:prstGeom prst="bentConnector3">
            <a:avLst>
              <a:gd fmla="val 49990" name="adj1"/>
            </a:avLst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2" name="Google Shape;732;p80"/>
          <p:cNvCxnSpPr>
            <a:endCxn id="728" idx="2"/>
          </p:cNvCxnSpPr>
          <p:nvPr/>
        </p:nvCxnSpPr>
        <p:spPr>
          <a:xfrm flipH="1" rot="10800000">
            <a:off x="4471291" y="4045193"/>
            <a:ext cx="1786500" cy="501000"/>
          </a:xfrm>
          <a:prstGeom prst="bentConnector2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3" name="Google Shape;733;p80"/>
          <p:cNvSpPr txBox="1"/>
          <p:nvPr/>
        </p:nvSpPr>
        <p:spPr>
          <a:xfrm>
            <a:off x="1410891" y="421927"/>
            <a:ext cx="6471192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Iteratively Create a forest of stumps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1"/>
          <p:cNvSpPr/>
          <p:nvPr/>
        </p:nvSpPr>
        <p:spPr>
          <a:xfrm>
            <a:off x="754143" y="160925"/>
            <a:ext cx="7984504" cy="4982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39" name="Google Shape;739;p81"/>
          <p:cNvSpPr/>
          <p:nvPr/>
        </p:nvSpPr>
        <p:spPr>
          <a:xfrm>
            <a:off x="1142999" y="2348288"/>
            <a:ext cx="7103676" cy="313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40" name="Google Shape;74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23" y="1351214"/>
            <a:ext cx="3284608" cy="289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5665" y="1351214"/>
            <a:ext cx="3038951" cy="28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1"/>
          <p:cNvSpPr/>
          <p:nvPr/>
        </p:nvSpPr>
        <p:spPr>
          <a:xfrm>
            <a:off x="3236467" y="1294976"/>
            <a:ext cx="1117300" cy="31372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43" name="Google Shape;743;p81"/>
          <p:cNvSpPr txBox="1"/>
          <p:nvPr/>
        </p:nvSpPr>
        <p:spPr>
          <a:xfrm>
            <a:off x="494523" y="421927"/>
            <a:ext cx="7238588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How to make decision/prediction ?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2"/>
          <p:cNvSpPr/>
          <p:nvPr/>
        </p:nvSpPr>
        <p:spPr>
          <a:xfrm>
            <a:off x="754143" y="160925"/>
            <a:ext cx="7984504" cy="4982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49" name="Google Shape;749;p82"/>
          <p:cNvSpPr/>
          <p:nvPr/>
        </p:nvSpPr>
        <p:spPr>
          <a:xfrm>
            <a:off x="1143000" y="2481008"/>
            <a:ext cx="6858001" cy="313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50" name="Google Shape;75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154" y="1562730"/>
            <a:ext cx="1984425" cy="180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5309" y="1562730"/>
            <a:ext cx="2139076" cy="132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2214" y="1526643"/>
            <a:ext cx="2000895" cy="54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6860" y="2183557"/>
            <a:ext cx="1146046" cy="1412933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2"/>
          <p:cNvSpPr txBox="1"/>
          <p:nvPr/>
        </p:nvSpPr>
        <p:spPr>
          <a:xfrm>
            <a:off x="1410891" y="421927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Adaboost Review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3"/>
          <p:cNvSpPr/>
          <p:nvPr/>
        </p:nvSpPr>
        <p:spPr>
          <a:xfrm>
            <a:off x="1143000" y="2481008"/>
            <a:ext cx="6858001" cy="313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87"/>
              <a:buFont typeface="Palatino"/>
              <a:buNone/>
            </a:pPr>
            <a:r>
              <a:t/>
            </a:r>
            <a:endParaRPr b="0" i="0" sz="1687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60" name="Google Shape;76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781" y="1429539"/>
            <a:ext cx="6372322" cy="253393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3"/>
          <p:cNvSpPr txBox="1"/>
          <p:nvPr/>
        </p:nvSpPr>
        <p:spPr>
          <a:xfrm>
            <a:off x="1410891" y="421927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Adaboost Review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Adaboost </a:t>
            </a:r>
            <a:endParaRPr/>
          </a:p>
        </p:txBody>
      </p:sp>
      <p:pic>
        <p:nvPicPr>
          <p:cNvPr id="767" name="Google Shape;767;p84"/>
          <p:cNvPicPr preferRelativeResize="0"/>
          <p:nvPr/>
        </p:nvPicPr>
        <p:blipFill rotWithShape="1">
          <a:blip r:embed="rId3">
            <a:alphaModFix/>
          </a:blip>
          <a:srcRect b="0" l="0" r="0" t="8978"/>
          <a:stretch/>
        </p:blipFill>
        <p:spPr>
          <a:xfrm>
            <a:off x="1512820" y="1376042"/>
            <a:ext cx="6118360" cy="347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Underfitting Issues</a:t>
            </a:r>
            <a:endParaRPr/>
          </a:p>
        </p:txBody>
      </p:sp>
      <p:sp>
        <p:nvSpPr>
          <p:cNvPr id="773" name="Google Shape;773;p85"/>
          <p:cNvSpPr txBox="1"/>
          <p:nvPr/>
        </p:nvSpPr>
        <p:spPr>
          <a:xfrm>
            <a:off x="2115986" y="2765384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74" name="Google Shape;774;p85"/>
          <p:cNvSpPr txBox="1"/>
          <p:nvPr/>
        </p:nvSpPr>
        <p:spPr>
          <a:xfrm>
            <a:off x="3503844" y="327942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775" name="Google Shape;775;p85"/>
          <p:cNvCxnSpPr/>
          <p:nvPr/>
        </p:nvCxnSpPr>
        <p:spPr>
          <a:xfrm>
            <a:off x="852616" y="4880919"/>
            <a:ext cx="6091881" cy="0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76" name="Google Shape;776;p85"/>
          <p:cNvCxnSpPr/>
          <p:nvPr/>
        </p:nvCxnSpPr>
        <p:spPr>
          <a:xfrm rot="10800000">
            <a:off x="852616" y="1346886"/>
            <a:ext cx="0" cy="3534033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77" name="Google Shape;777;p85"/>
          <p:cNvSpPr txBox="1"/>
          <p:nvPr/>
        </p:nvSpPr>
        <p:spPr>
          <a:xfrm>
            <a:off x="2268386" y="2917784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78" name="Google Shape;778;p85"/>
          <p:cNvSpPr txBox="1"/>
          <p:nvPr/>
        </p:nvSpPr>
        <p:spPr>
          <a:xfrm>
            <a:off x="2420786" y="3070184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79" name="Google Shape;779;p85"/>
          <p:cNvSpPr txBox="1"/>
          <p:nvPr/>
        </p:nvSpPr>
        <p:spPr>
          <a:xfrm>
            <a:off x="2013394" y="3010460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0" name="Google Shape;780;p85"/>
          <p:cNvSpPr txBox="1"/>
          <p:nvPr/>
        </p:nvSpPr>
        <p:spPr>
          <a:xfrm>
            <a:off x="2165794" y="3162860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1" name="Google Shape;781;p85"/>
          <p:cNvSpPr txBox="1"/>
          <p:nvPr/>
        </p:nvSpPr>
        <p:spPr>
          <a:xfrm>
            <a:off x="3656244" y="343182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2" name="Google Shape;782;p85"/>
          <p:cNvSpPr txBox="1"/>
          <p:nvPr/>
        </p:nvSpPr>
        <p:spPr>
          <a:xfrm>
            <a:off x="3808644" y="358422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3" name="Google Shape;783;p85"/>
          <p:cNvSpPr txBox="1"/>
          <p:nvPr/>
        </p:nvSpPr>
        <p:spPr>
          <a:xfrm>
            <a:off x="3961044" y="373662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4" name="Google Shape;784;p85"/>
          <p:cNvSpPr txBox="1"/>
          <p:nvPr/>
        </p:nvSpPr>
        <p:spPr>
          <a:xfrm>
            <a:off x="4113444" y="388902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5" name="Google Shape;785;p85"/>
          <p:cNvSpPr txBox="1"/>
          <p:nvPr/>
        </p:nvSpPr>
        <p:spPr>
          <a:xfrm>
            <a:off x="4265844" y="404142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6" name="Google Shape;786;p85"/>
          <p:cNvSpPr txBox="1"/>
          <p:nvPr/>
        </p:nvSpPr>
        <p:spPr>
          <a:xfrm>
            <a:off x="4418244" y="419382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7" name="Google Shape;787;p85"/>
          <p:cNvSpPr txBox="1"/>
          <p:nvPr/>
        </p:nvSpPr>
        <p:spPr>
          <a:xfrm>
            <a:off x="3245760" y="324517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3398160" y="339757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89" name="Google Shape;789;p85"/>
          <p:cNvSpPr txBox="1"/>
          <p:nvPr/>
        </p:nvSpPr>
        <p:spPr>
          <a:xfrm>
            <a:off x="3550560" y="354997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>
            <a:off x="3702960" y="370237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>
            <a:off x="3855360" y="385477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2" name="Google Shape;792;p85"/>
          <p:cNvSpPr txBox="1"/>
          <p:nvPr/>
        </p:nvSpPr>
        <p:spPr>
          <a:xfrm>
            <a:off x="4007760" y="400717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3" name="Google Shape;793;p85"/>
          <p:cNvSpPr txBox="1"/>
          <p:nvPr/>
        </p:nvSpPr>
        <p:spPr>
          <a:xfrm>
            <a:off x="3619803" y="288848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4" name="Google Shape;794;p85"/>
          <p:cNvSpPr txBox="1"/>
          <p:nvPr/>
        </p:nvSpPr>
        <p:spPr>
          <a:xfrm>
            <a:off x="3772203" y="304088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5" name="Google Shape;795;p85"/>
          <p:cNvSpPr txBox="1"/>
          <p:nvPr/>
        </p:nvSpPr>
        <p:spPr>
          <a:xfrm>
            <a:off x="3924603" y="319328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6" name="Google Shape;796;p85"/>
          <p:cNvSpPr txBox="1"/>
          <p:nvPr/>
        </p:nvSpPr>
        <p:spPr>
          <a:xfrm>
            <a:off x="3514119" y="300663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7" name="Google Shape;797;p85"/>
          <p:cNvSpPr txBox="1"/>
          <p:nvPr/>
        </p:nvSpPr>
        <p:spPr>
          <a:xfrm>
            <a:off x="3666519" y="315903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8" name="Google Shape;798;p85"/>
          <p:cNvSpPr txBox="1"/>
          <p:nvPr/>
        </p:nvSpPr>
        <p:spPr>
          <a:xfrm>
            <a:off x="3818919" y="331143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99" name="Google Shape;799;p85"/>
          <p:cNvSpPr txBox="1"/>
          <p:nvPr/>
        </p:nvSpPr>
        <p:spPr>
          <a:xfrm>
            <a:off x="3971319" y="3463831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0" name="Google Shape;800;p85"/>
          <p:cNvSpPr txBox="1"/>
          <p:nvPr/>
        </p:nvSpPr>
        <p:spPr>
          <a:xfrm>
            <a:off x="2268386" y="3325288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1" name="Google Shape;801;p85"/>
          <p:cNvSpPr txBox="1"/>
          <p:nvPr/>
        </p:nvSpPr>
        <p:spPr>
          <a:xfrm>
            <a:off x="2420786" y="3477688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2" name="Google Shape;802;p85"/>
          <p:cNvSpPr txBox="1"/>
          <p:nvPr/>
        </p:nvSpPr>
        <p:spPr>
          <a:xfrm>
            <a:off x="2573186" y="3630088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3" name="Google Shape;803;p85"/>
          <p:cNvSpPr txBox="1"/>
          <p:nvPr/>
        </p:nvSpPr>
        <p:spPr>
          <a:xfrm>
            <a:off x="2165794" y="3570364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4" name="Google Shape;804;p85"/>
          <p:cNvSpPr txBox="1"/>
          <p:nvPr/>
        </p:nvSpPr>
        <p:spPr>
          <a:xfrm>
            <a:off x="2447401" y="3514045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5" name="Google Shape;805;p85"/>
          <p:cNvSpPr txBox="1"/>
          <p:nvPr/>
        </p:nvSpPr>
        <p:spPr>
          <a:xfrm>
            <a:off x="3745697" y="2586992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6" name="Google Shape;806;p85"/>
          <p:cNvSpPr txBox="1"/>
          <p:nvPr/>
        </p:nvSpPr>
        <p:spPr>
          <a:xfrm>
            <a:off x="3898097" y="2739392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7" name="Google Shape;807;p85"/>
          <p:cNvSpPr txBox="1"/>
          <p:nvPr/>
        </p:nvSpPr>
        <p:spPr>
          <a:xfrm>
            <a:off x="4050497" y="2891792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8" name="Google Shape;808;p85"/>
          <p:cNvSpPr txBox="1"/>
          <p:nvPr/>
        </p:nvSpPr>
        <p:spPr>
          <a:xfrm>
            <a:off x="4202897" y="3044192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9" name="Google Shape;809;p85"/>
          <p:cNvSpPr txBox="1"/>
          <p:nvPr/>
        </p:nvSpPr>
        <p:spPr>
          <a:xfrm>
            <a:off x="4355297" y="3196592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0" name="Google Shape;810;p85"/>
          <p:cNvSpPr txBox="1"/>
          <p:nvPr/>
        </p:nvSpPr>
        <p:spPr>
          <a:xfrm>
            <a:off x="4507697" y="3348992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1" name="Google Shape;811;p85"/>
          <p:cNvSpPr txBox="1"/>
          <p:nvPr/>
        </p:nvSpPr>
        <p:spPr>
          <a:xfrm>
            <a:off x="3487613" y="255274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2" name="Google Shape;812;p85"/>
          <p:cNvSpPr txBox="1"/>
          <p:nvPr/>
        </p:nvSpPr>
        <p:spPr>
          <a:xfrm>
            <a:off x="3640013" y="270514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3" name="Google Shape;813;p85"/>
          <p:cNvSpPr txBox="1"/>
          <p:nvPr/>
        </p:nvSpPr>
        <p:spPr>
          <a:xfrm>
            <a:off x="3792413" y="285754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4" name="Google Shape;814;p85"/>
          <p:cNvSpPr txBox="1"/>
          <p:nvPr/>
        </p:nvSpPr>
        <p:spPr>
          <a:xfrm>
            <a:off x="3944813" y="300994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5" name="Google Shape;815;p85"/>
          <p:cNvSpPr txBox="1"/>
          <p:nvPr/>
        </p:nvSpPr>
        <p:spPr>
          <a:xfrm>
            <a:off x="4097213" y="316234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6" name="Google Shape;816;p85"/>
          <p:cNvSpPr txBox="1"/>
          <p:nvPr/>
        </p:nvSpPr>
        <p:spPr>
          <a:xfrm>
            <a:off x="4249613" y="331474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7" name="Google Shape;817;p85"/>
          <p:cNvSpPr txBox="1"/>
          <p:nvPr/>
        </p:nvSpPr>
        <p:spPr>
          <a:xfrm>
            <a:off x="3861656" y="2196052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8" name="Google Shape;818;p85"/>
          <p:cNvSpPr txBox="1"/>
          <p:nvPr/>
        </p:nvSpPr>
        <p:spPr>
          <a:xfrm>
            <a:off x="4014056" y="2348452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19" name="Google Shape;819;p85"/>
          <p:cNvSpPr txBox="1"/>
          <p:nvPr/>
        </p:nvSpPr>
        <p:spPr>
          <a:xfrm>
            <a:off x="4166456" y="2500852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0" name="Google Shape;820;p85"/>
          <p:cNvSpPr txBox="1"/>
          <p:nvPr/>
        </p:nvSpPr>
        <p:spPr>
          <a:xfrm>
            <a:off x="3755972" y="231420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1" name="Google Shape;821;p85"/>
          <p:cNvSpPr txBox="1"/>
          <p:nvPr/>
        </p:nvSpPr>
        <p:spPr>
          <a:xfrm>
            <a:off x="3908372" y="246660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2" name="Google Shape;822;p85"/>
          <p:cNvSpPr txBox="1"/>
          <p:nvPr/>
        </p:nvSpPr>
        <p:spPr>
          <a:xfrm>
            <a:off x="4060772" y="261900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3" name="Google Shape;823;p85"/>
          <p:cNvSpPr txBox="1"/>
          <p:nvPr/>
        </p:nvSpPr>
        <p:spPr>
          <a:xfrm>
            <a:off x="4213172" y="2771403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4" name="Google Shape;824;p85"/>
          <p:cNvSpPr txBox="1"/>
          <p:nvPr/>
        </p:nvSpPr>
        <p:spPr>
          <a:xfrm>
            <a:off x="2166135" y="2364578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5" name="Google Shape;825;p85"/>
          <p:cNvSpPr txBox="1"/>
          <p:nvPr/>
        </p:nvSpPr>
        <p:spPr>
          <a:xfrm>
            <a:off x="2127065" y="2548046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6" name="Google Shape;826;p85"/>
          <p:cNvSpPr txBox="1"/>
          <p:nvPr/>
        </p:nvSpPr>
        <p:spPr>
          <a:xfrm>
            <a:off x="2279465" y="2700446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7" name="Google Shape;827;p85"/>
          <p:cNvSpPr txBox="1"/>
          <p:nvPr/>
        </p:nvSpPr>
        <p:spPr>
          <a:xfrm>
            <a:off x="1872073" y="2640722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8" name="Google Shape;828;p85"/>
          <p:cNvSpPr txBox="1"/>
          <p:nvPr/>
        </p:nvSpPr>
        <p:spPr>
          <a:xfrm>
            <a:off x="2024473" y="2793122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29" name="Google Shape;829;p85"/>
          <p:cNvSpPr txBox="1"/>
          <p:nvPr/>
        </p:nvSpPr>
        <p:spPr>
          <a:xfrm>
            <a:off x="2127065" y="2955550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0" name="Google Shape;830;p85"/>
          <p:cNvSpPr txBox="1"/>
          <p:nvPr/>
        </p:nvSpPr>
        <p:spPr>
          <a:xfrm>
            <a:off x="2279465" y="3107950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1" name="Google Shape;831;p85"/>
          <p:cNvSpPr txBox="1"/>
          <p:nvPr/>
        </p:nvSpPr>
        <p:spPr>
          <a:xfrm>
            <a:off x="2431865" y="3260350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2" name="Google Shape;832;p85"/>
          <p:cNvSpPr txBox="1"/>
          <p:nvPr/>
        </p:nvSpPr>
        <p:spPr>
          <a:xfrm>
            <a:off x="2024473" y="3200626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3" name="Google Shape;833;p85"/>
          <p:cNvSpPr txBox="1"/>
          <p:nvPr/>
        </p:nvSpPr>
        <p:spPr>
          <a:xfrm>
            <a:off x="2358403" y="3037209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4" name="Google Shape;834;p85"/>
          <p:cNvSpPr txBox="1"/>
          <p:nvPr/>
        </p:nvSpPr>
        <p:spPr>
          <a:xfrm>
            <a:off x="2510803" y="3189609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5" name="Google Shape;835;p85"/>
          <p:cNvSpPr txBox="1"/>
          <p:nvPr/>
        </p:nvSpPr>
        <p:spPr>
          <a:xfrm>
            <a:off x="2663203" y="3342009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6" name="Google Shape;836;p85"/>
          <p:cNvSpPr txBox="1"/>
          <p:nvPr/>
        </p:nvSpPr>
        <p:spPr>
          <a:xfrm>
            <a:off x="2255811" y="3282285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7" name="Google Shape;837;p85"/>
          <p:cNvSpPr txBox="1"/>
          <p:nvPr/>
        </p:nvSpPr>
        <p:spPr>
          <a:xfrm>
            <a:off x="2408211" y="3434685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8" name="Google Shape;838;p85"/>
          <p:cNvSpPr txBox="1"/>
          <p:nvPr/>
        </p:nvSpPr>
        <p:spPr>
          <a:xfrm>
            <a:off x="2510803" y="3597113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39" name="Google Shape;839;p85"/>
          <p:cNvSpPr txBox="1"/>
          <p:nvPr/>
        </p:nvSpPr>
        <p:spPr>
          <a:xfrm>
            <a:off x="2663203" y="3749513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0" name="Google Shape;840;p85"/>
          <p:cNvSpPr txBox="1"/>
          <p:nvPr/>
        </p:nvSpPr>
        <p:spPr>
          <a:xfrm>
            <a:off x="2815603" y="3901913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1" name="Google Shape;841;p85"/>
          <p:cNvSpPr txBox="1"/>
          <p:nvPr/>
        </p:nvSpPr>
        <p:spPr>
          <a:xfrm>
            <a:off x="2408211" y="3842189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2" name="Google Shape;842;p85"/>
          <p:cNvSpPr txBox="1"/>
          <p:nvPr/>
        </p:nvSpPr>
        <p:spPr>
          <a:xfrm>
            <a:off x="2689818" y="3785870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3" name="Google Shape;843;p85"/>
          <p:cNvSpPr txBox="1"/>
          <p:nvPr/>
        </p:nvSpPr>
        <p:spPr>
          <a:xfrm>
            <a:off x="2521882" y="2972271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4" name="Google Shape;844;p85"/>
          <p:cNvSpPr txBox="1"/>
          <p:nvPr/>
        </p:nvSpPr>
        <p:spPr>
          <a:xfrm>
            <a:off x="2114490" y="2912547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5" name="Google Shape;845;p85"/>
          <p:cNvSpPr txBox="1"/>
          <p:nvPr/>
        </p:nvSpPr>
        <p:spPr>
          <a:xfrm>
            <a:off x="2266890" y="3064947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6" name="Google Shape;846;p85"/>
          <p:cNvSpPr txBox="1"/>
          <p:nvPr/>
        </p:nvSpPr>
        <p:spPr>
          <a:xfrm>
            <a:off x="2369482" y="3227375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7" name="Google Shape;847;p85"/>
          <p:cNvSpPr txBox="1"/>
          <p:nvPr/>
        </p:nvSpPr>
        <p:spPr>
          <a:xfrm>
            <a:off x="2521882" y="3379775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8" name="Google Shape;848;p85"/>
          <p:cNvSpPr txBox="1"/>
          <p:nvPr/>
        </p:nvSpPr>
        <p:spPr>
          <a:xfrm>
            <a:off x="2674282" y="3532175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9" name="Google Shape;849;p85"/>
          <p:cNvSpPr txBox="1"/>
          <p:nvPr/>
        </p:nvSpPr>
        <p:spPr>
          <a:xfrm>
            <a:off x="2266890" y="3472451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50" name="Google Shape;850;p85"/>
          <p:cNvSpPr txBox="1"/>
          <p:nvPr/>
        </p:nvSpPr>
        <p:spPr>
          <a:xfrm>
            <a:off x="2663203" y="2825174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51" name="Google Shape;851;p85"/>
          <p:cNvSpPr txBox="1"/>
          <p:nvPr/>
        </p:nvSpPr>
        <p:spPr>
          <a:xfrm>
            <a:off x="2674282" y="2607836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52" name="Google Shape;852;p85"/>
          <p:cNvSpPr txBox="1"/>
          <p:nvPr/>
        </p:nvSpPr>
        <p:spPr>
          <a:xfrm>
            <a:off x="3474108" y="2832606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53" name="Google Shape;853;p85"/>
          <p:cNvSpPr txBox="1"/>
          <p:nvPr/>
        </p:nvSpPr>
        <p:spPr>
          <a:xfrm>
            <a:off x="3626508" y="2985006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54" name="Google Shape;854;p85"/>
          <p:cNvSpPr txBox="1"/>
          <p:nvPr/>
        </p:nvSpPr>
        <p:spPr>
          <a:xfrm>
            <a:off x="3216024" y="2798357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55" name="Google Shape;855;p85"/>
          <p:cNvSpPr txBox="1"/>
          <p:nvPr/>
        </p:nvSpPr>
        <p:spPr>
          <a:xfrm>
            <a:off x="3199371" y="3507930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56" name="Google Shape;856;p85"/>
          <p:cNvSpPr txBox="1"/>
          <p:nvPr/>
        </p:nvSpPr>
        <p:spPr>
          <a:xfrm>
            <a:off x="3169635" y="3061116"/>
            <a:ext cx="258084" cy="41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57" name="Google Shape;857;p85"/>
          <p:cNvSpPr txBox="1"/>
          <p:nvPr/>
        </p:nvSpPr>
        <p:spPr>
          <a:xfrm>
            <a:off x="2388110" y="2447405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858" name="Google Shape;858;p85"/>
          <p:cNvCxnSpPr/>
          <p:nvPr/>
        </p:nvCxnSpPr>
        <p:spPr>
          <a:xfrm>
            <a:off x="2289026" y="1985444"/>
            <a:ext cx="1454026" cy="2736129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59" name="Google Shape;859;p85"/>
          <p:cNvSpPr txBox="1"/>
          <p:nvPr/>
        </p:nvSpPr>
        <p:spPr>
          <a:xfrm>
            <a:off x="2520475" y="2193701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60" name="Google Shape;860;p85"/>
          <p:cNvSpPr txBox="1"/>
          <p:nvPr/>
        </p:nvSpPr>
        <p:spPr>
          <a:xfrm>
            <a:off x="2687550" y="2393367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61" name="Google Shape;861;p85"/>
          <p:cNvSpPr txBox="1"/>
          <p:nvPr/>
        </p:nvSpPr>
        <p:spPr>
          <a:xfrm>
            <a:off x="3099376" y="1851255"/>
            <a:ext cx="102657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t/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62" name="Google Shape;862;p85"/>
          <p:cNvSpPr txBox="1"/>
          <p:nvPr/>
        </p:nvSpPr>
        <p:spPr>
          <a:xfrm>
            <a:off x="2628632" y="2243487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63" name="Google Shape;863;p85"/>
          <p:cNvSpPr txBox="1"/>
          <p:nvPr/>
        </p:nvSpPr>
        <p:spPr>
          <a:xfrm>
            <a:off x="2474825" y="1829352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64" name="Google Shape;864;p85"/>
          <p:cNvSpPr txBox="1"/>
          <p:nvPr/>
        </p:nvSpPr>
        <p:spPr>
          <a:xfrm>
            <a:off x="2641900" y="2029018"/>
            <a:ext cx="20518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Underfitting Issues</a:t>
            </a:r>
            <a:endParaRPr/>
          </a:p>
        </p:txBody>
      </p:sp>
      <p:cxnSp>
        <p:nvCxnSpPr>
          <p:cNvPr id="870" name="Google Shape;870;p86"/>
          <p:cNvCxnSpPr/>
          <p:nvPr/>
        </p:nvCxnSpPr>
        <p:spPr>
          <a:xfrm>
            <a:off x="852616" y="4880919"/>
            <a:ext cx="6091881" cy="0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71" name="Google Shape;871;p86"/>
          <p:cNvCxnSpPr/>
          <p:nvPr/>
        </p:nvCxnSpPr>
        <p:spPr>
          <a:xfrm rot="10800000">
            <a:off x="852616" y="1346886"/>
            <a:ext cx="0" cy="3534033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72" name="Google Shape;872;p86"/>
          <p:cNvSpPr/>
          <p:nvPr/>
        </p:nvSpPr>
        <p:spPr>
          <a:xfrm>
            <a:off x="1556951" y="4201297"/>
            <a:ext cx="135925" cy="148281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73" name="Google Shape;873;p86"/>
          <p:cNvSpPr/>
          <p:nvPr/>
        </p:nvSpPr>
        <p:spPr>
          <a:xfrm>
            <a:off x="1808207" y="4205413"/>
            <a:ext cx="135925" cy="148281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74" name="Google Shape;874;p86"/>
          <p:cNvSpPr/>
          <p:nvPr/>
        </p:nvSpPr>
        <p:spPr>
          <a:xfrm>
            <a:off x="2028326" y="4194208"/>
            <a:ext cx="135925" cy="148281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75" name="Google Shape;875;p86"/>
          <p:cNvSpPr/>
          <p:nvPr/>
        </p:nvSpPr>
        <p:spPr>
          <a:xfrm>
            <a:off x="2279582" y="4198324"/>
            <a:ext cx="135925" cy="148281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76" name="Google Shape;876;p86"/>
          <p:cNvSpPr/>
          <p:nvPr/>
        </p:nvSpPr>
        <p:spPr>
          <a:xfrm>
            <a:off x="3155379" y="2578839"/>
            <a:ext cx="135925" cy="148281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77" name="Google Shape;877;p86"/>
          <p:cNvSpPr/>
          <p:nvPr/>
        </p:nvSpPr>
        <p:spPr>
          <a:xfrm>
            <a:off x="3406635" y="2582955"/>
            <a:ext cx="135925" cy="148281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78" name="Google Shape;878;p86"/>
          <p:cNvSpPr/>
          <p:nvPr/>
        </p:nvSpPr>
        <p:spPr>
          <a:xfrm>
            <a:off x="3626754" y="2571750"/>
            <a:ext cx="135925" cy="148281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79" name="Google Shape;879;p86"/>
          <p:cNvSpPr/>
          <p:nvPr/>
        </p:nvSpPr>
        <p:spPr>
          <a:xfrm>
            <a:off x="3878010" y="2575866"/>
            <a:ext cx="135925" cy="148281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80" name="Google Shape;880;p86"/>
          <p:cNvSpPr/>
          <p:nvPr/>
        </p:nvSpPr>
        <p:spPr>
          <a:xfrm>
            <a:off x="2691089" y="1540389"/>
            <a:ext cx="135925" cy="148281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Another Viewpoint: Gradient Boosting</a:t>
            </a:r>
            <a:endParaRPr sz="3600"/>
          </a:p>
        </p:txBody>
      </p:sp>
      <p:sp>
        <p:nvSpPr>
          <p:cNvPr id="886" name="Google Shape;886;p8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Gradient Boosting trains many models in a gradual, additive and sequential manner.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major difference between AdaBoost and Gradient Boosting Algorithm is how the two algorithms identify the shortcomings of weak learners (e.g., decision trees).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While the AdaBoost model identifies the shortcomings by using high weight data points, gradient boosting performs the same by using gradients in the loss function </a:t>
            </a:r>
            <a:endParaRPr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8"/>
          <p:cNvSpPr txBox="1"/>
          <p:nvPr/>
        </p:nvSpPr>
        <p:spPr>
          <a:xfrm>
            <a:off x="1356027" y="66531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Gradient Boosting Tree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469"/>
            <a:ext cx="9144000" cy="426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9"/>
          <p:cNvSpPr/>
          <p:nvPr/>
        </p:nvSpPr>
        <p:spPr>
          <a:xfrm>
            <a:off x="9833" y="-1"/>
            <a:ext cx="9134167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898" name="Google Shape;89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5672" y="2257731"/>
            <a:ext cx="1346405" cy="81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33" y="1390907"/>
            <a:ext cx="3356370" cy="3362632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89"/>
          <p:cNvSpPr txBox="1"/>
          <p:nvPr/>
        </p:nvSpPr>
        <p:spPr>
          <a:xfrm>
            <a:off x="183886" y="334309"/>
            <a:ext cx="6357510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Step1: Compute average over all target values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/>
        </p:nvSpPr>
        <p:spPr>
          <a:xfrm>
            <a:off x="455930" y="416112"/>
            <a:ext cx="8176006" cy="977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Shannon’s model of entropy is a weighted sum of the logs of the probabilities of each of the possible outcomes when we make a </a:t>
            </a:r>
            <a:r>
              <a:rPr b="1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random selection</a:t>
            </a: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from a set. </a:t>
            </a:r>
            <a:endParaRPr b="0" i="0" sz="9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descr="影像" id="162" name="Google Shape;1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153" y="2915543"/>
            <a:ext cx="5960567" cy="2009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影像" id="163" name="Google Shape;16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6887" y="1682130"/>
            <a:ext cx="3991571" cy="85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/>
          <p:nvPr/>
        </p:nvSpPr>
        <p:spPr>
          <a:xfrm>
            <a:off x="0" y="0"/>
            <a:ext cx="9104671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06" name="Google Shape;90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84" y="1653304"/>
            <a:ext cx="2271252" cy="183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0"/>
          <p:cNvPicPr preferRelativeResize="0"/>
          <p:nvPr/>
        </p:nvPicPr>
        <p:blipFill rotWithShape="1">
          <a:blip r:embed="rId4">
            <a:alphaModFix/>
          </a:blip>
          <a:srcRect b="16886" l="0" r="0" t="18512"/>
          <a:stretch/>
        </p:blipFill>
        <p:spPr>
          <a:xfrm>
            <a:off x="1132862" y="1247612"/>
            <a:ext cx="1344867" cy="30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1795" y="3122251"/>
            <a:ext cx="3426852" cy="150630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90"/>
          <p:cNvSpPr/>
          <p:nvPr/>
        </p:nvSpPr>
        <p:spPr>
          <a:xfrm rot="10800000">
            <a:off x="6712017" y="2571268"/>
            <a:ext cx="393674" cy="402072"/>
          </a:xfrm>
          <a:prstGeom prst="downArrow">
            <a:avLst>
              <a:gd fmla="val 50000" name="adj1"/>
              <a:gd fmla="val 50000" name="adj2"/>
            </a:avLst>
          </a:prstGeom>
          <a:blipFill rotWithShape="1">
            <a:blip r:embed="rId6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grpSp>
        <p:nvGrpSpPr>
          <p:cNvPr id="910" name="Google Shape;910;p90"/>
          <p:cNvGrpSpPr/>
          <p:nvPr/>
        </p:nvGrpSpPr>
        <p:grpSpPr>
          <a:xfrm>
            <a:off x="5620477" y="511975"/>
            <a:ext cx="2957915" cy="1680075"/>
            <a:chOff x="6797160" y="2789159"/>
            <a:chExt cx="3252163" cy="1558328"/>
          </a:xfrm>
        </p:grpSpPr>
        <p:pic>
          <p:nvPicPr>
            <p:cNvPr id="911" name="Google Shape;911;p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97160" y="2789159"/>
              <a:ext cx="3252163" cy="1558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2" name="Google Shape;912;p90"/>
            <p:cNvSpPr/>
            <p:nvPr/>
          </p:nvSpPr>
          <p:spPr>
            <a:xfrm>
              <a:off x="6797161" y="2789159"/>
              <a:ext cx="591192" cy="1007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3200"/>
                <a:buFont typeface="Palatino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</p:grpSp>
      <p:sp>
        <p:nvSpPr>
          <p:cNvPr id="913" name="Google Shape;913;p90"/>
          <p:cNvSpPr/>
          <p:nvPr/>
        </p:nvSpPr>
        <p:spPr>
          <a:xfrm rot="-5400000">
            <a:off x="4738593" y="3607375"/>
            <a:ext cx="356705" cy="573301"/>
          </a:xfrm>
          <a:prstGeom prst="downArrow">
            <a:avLst>
              <a:gd fmla="val 50000" name="adj1"/>
              <a:gd fmla="val 50000" name="adj2"/>
            </a:avLst>
          </a:prstGeom>
          <a:blipFill rotWithShape="1">
            <a:blip r:embed="rId6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14" name="Google Shape;914;p90"/>
          <p:cNvSpPr txBox="1"/>
          <p:nvPr/>
        </p:nvSpPr>
        <p:spPr>
          <a:xfrm>
            <a:off x="397891" y="372877"/>
            <a:ext cx="5760290" cy="71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Step 2: Compute error for all target values based on the prediction in Step 1</a:t>
            </a:r>
            <a:endParaRPr b="0" i="0" sz="20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15" name="Google Shape;915;p90"/>
          <p:cNvSpPr txBox="1"/>
          <p:nvPr/>
        </p:nvSpPr>
        <p:spPr>
          <a:xfrm>
            <a:off x="511860" y="3715672"/>
            <a:ext cx="3898806" cy="71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000"/>
              <a:buFont typeface="Palatino"/>
              <a:buNone/>
            </a:pPr>
            <a:r>
              <a:rPr b="0" i="0" lang="en-US" sz="2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Step 3: Build a regression tree to predict the error/residual</a:t>
            </a:r>
            <a:endParaRPr b="0" i="0" sz="20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916" name="Google Shape;916;p90"/>
          <p:cNvCxnSpPr/>
          <p:nvPr/>
        </p:nvCxnSpPr>
        <p:spPr>
          <a:xfrm flipH="1" rot="5400000">
            <a:off x="2264105" y="1445500"/>
            <a:ext cx="653400" cy="618300"/>
          </a:xfrm>
          <a:prstGeom prst="curvedConnector3">
            <a:avLst>
              <a:gd fmla="val 113984" name="adj1"/>
            </a:avLst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1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22" name="Google Shape;92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679" y="907596"/>
            <a:ext cx="4239363" cy="134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7438" y="2799803"/>
            <a:ext cx="1834508" cy="47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1"/>
          <p:cNvPicPr preferRelativeResize="0"/>
          <p:nvPr/>
        </p:nvPicPr>
        <p:blipFill rotWithShape="1">
          <a:blip r:embed="rId5">
            <a:alphaModFix/>
          </a:blip>
          <a:srcRect b="3230" l="0" r="0" t="2297"/>
          <a:stretch/>
        </p:blipFill>
        <p:spPr>
          <a:xfrm>
            <a:off x="2274714" y="2771536"/>
            <a:ext cx="1820397" cy="2398416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1"/>
          <p:cNvSpPr/>
          <p:nvPr/>
        </p:nvSpPr>
        <p:spPr>
          <a:xfrm rot="-5400000">
            <a:off x="3094115" y="3766894"/>
            <a:ext cx="278310" cy="290492"/>
          </a:xfrm>
          <a:prstGeom prst="downArrow">
            <a:avLst>
              <a:gd fmla="val 50000" name="adj1"/>
              <a:gd fmla="val 50000" name="adj2"/>
            </a:avLst>
          </a:prstGeom>
          <a:blipFill rotWithShape="1">
            <a:blip r:embed="rId6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26" name="Google Shape;926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1839" y="3927455"/>
            <a:ext cx="2377995" cy="1183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7" name="Google Shape;927;p91"/>
          <p:cNvGrpSpPr/>
          <p:nvPr/>
        </p:nvGrpSpPr>
        <p:grpSpPr>
          <a:xfrm>
            <a:off x="654228" y="907596"/>
            <a:ext cx="2296924" cy="1235835"/>
            <a:chOff x="6797160" y="2789159"/>
            <a:chExt cx="3252163" cy="1558328"/>
          </a:xfrm>
        </p:grpSpPr>
        <p:pic>
          <p:nvPicPr>
            <p:cNvPr id="928" name="Google Shape;928;p9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97160" y="2789159"/>
              <a:ext cx="3252163" cy="1558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91"/>
            <p:cNvSpPr/>
            <p:nvPr/>
          </p:nvSpPr>
          <p:spPr>
            <a:xfrm>
              <a:off x="6797161" y="2789159"/>
              <a:ext cx="591192" cy="1007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3200"/>
                <a:buFont typeface="Palatino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</p:grpSp>
      <p:pic>
        <p:nvPicPr>
          <p:cNvPr id="930" name="Google Shape;930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1117" y="2777194"/>
            <a:ext cx="2846008" cy="2300523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1"/>
          <p:cNvSpPr/>
          <p:nvPr/>
        </p:nvSpPr>
        <p:spPr>
          <a:xfrm rot="-5400000">
            <a:off x="3190087" y="1438562"/>
            <a:ext cx="280657" cy="289711"/>
          </a:xfrm>
          <a:prstGeom prst="downArrow">
            <a:avLst>
              <a:gd fmla="val 50000" name="adj1"/>
              <a:gd fmla="val 50000" name="adj2"/>
            </a:avLst>
          </a:prstGeom>
          <a:blipFill rotWithShape="1">
            <a:blip r:embed="rId6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32" name="Google Shape;932;p91"/>
          <p:cNvSpPr txBox="1"/>
          <p:nvPr/>
        </p:nvSpPr>
        <p:spPr>
          <a:xfrm>
            <a:off x="169330" y="266756"/>
            <a:ext cx="7244482" cy="379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Step 4: Making prediction based on previous trees’ prediction</a:t>
            </a:r>
            <a:endParaRPr b="0" i="0" sz="18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33" name="Google Shape;933;p91"/>
          <p:cNvSpPr txBox="1"/>
          <p:nvPr/>
        </p:nvSpPr>
        <p:spPr>
          <a:xfrm>
            <a:off x="83002" y="2379385"/>
            <a:ext cx="8268871" cy="379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Step 5: Compute error for all target values based on the new prediction</a:t>
            </a:r>
            <a:endParaRPr b="0" i="0" sz="18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934" name="Google Shape;934;p91"/>
          <p:cNvCxnSpPr>
            <a:stCxn id="923" idx="1"/>
          </p:cNvCxnSpPr>
          <p:nvPr/>
        </p:nvCxnSpPr>
        <p:spPr>
          <a:xfrm flipH="1">
            <a:off x="3829238" y="3037420"/>
            <a:ext cx="388200" cy="196500"/>
          </a:xfrm>
          <a:prstGeom prst="curvedConnector3">
            <a:avLst>
              <a:gd fmla="val 50016" name="adj1"/>
            </a:avLst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35" name="Google Shape;935;p91"/>
          <p:cNvSpPr txBox="1"/>
          <p:nvPr/>
        </p:nvSpPr>
        <p:spPr>
          <a:xfrm>
            <a:off x="4572000" y="3251829"/>
            <a:ext cx="4345858" cy="65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Step5: Build a regression tree to predict the new error/residual</a:t>
            </a:r>
            <a:endParaRPr b="0" i="0" sz="18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2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41" name="Google Shape;94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399" y="2790423"/>
            <a:ext cx="1354811" cy="77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885" y="2724479"/>
            <a:ext cx="2443861" cy="114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4437" y="2724479"/>
            <a:ext cx="2559707" cy="111161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2"/>
          <p:cNvSpPr txBox="1"/>
          <p:nvPr/>
        </p:nvSpPr>
        <p:spPr>
          <a:xfrm>
            <a:off x="2316126" y="3006858"/>
            <a:ext cx="288541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45" name="Google Shape;945;p92"/>
          <p:cNvSpPr txBox="1"/>
          <p:nvPr/>
        </p:nvSpPr>
        <p:spPr>
          <a:xfrm>
            <a:off x="5447395" y="3036707"/>
            <a:ext cx="288541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+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46" name="Google Shape;946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9710" y="4385943"/>
            <a:ext cx="2317685" cy="35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913" y="253414"/>
            <a:ext cx="1959781" cy="208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5067" y="4385943"/>
            <a:ext cx="18796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2"/>
          <p:cNvSpPr/>
          <p:nvPr/>
        </p:nvSpPr>
        <p:spPr>
          <a:xfrm rot="-5400000">
            <a:off x="2726860" y="4431587"/>
            <a:ext cx="280657" cy="289711"/>
          </a:xfrm>
          <a:prstGeom prst="downArrow">
            <a:avLst>
              <a:gd fmla="val 50000" name="adj1"/>
              <a:gd fmla="val 50000" name="adj2"/>
            </a:avLst>
          </a:prstGeom>
          <a:blipFill rotWithShape="1">
            <a:blip r:embed="rId9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50" name="Google Shape;950;p92"/>
          <p:cNvSpPr txBox="1"/>
          <p:nvPr/>
        </p:nvSpPr>
        <p:spPr>
          <a:xfrm>
            <a:off x="2842397" y="713523"/>
            <a:ext cx="6024080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Step 6: Making prediction based on previous trees’ prediction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None/>
            </a:pPr>
            <a:r>
              <a:t/>
            </a:r>
            <a:endParaRPr b="0" i="0" sz="18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51" name="Google Shape;951;p92"/>
          <p:cNvSpPr/>
          <p:nvPr/>
        </p:nvSpPr>
        <p:spPr>
          <a:xfrm>
            <a:off x="4376229" y="4856352"/>
            <a:ext cx="4668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Palatino"/>
              <a:buNone/>
            </a:pPr>
            <a:r>
              <a:rPr b="0" i="0" lang="en-US" sz="18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Step 7: Repeat Step2-Step6 until terminated </a:t>
            </a:r>
            <a:endParaRPr b="0" i="0" sz="18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3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57" name="Google Shape;957;p93"/>
          <p:cNvSpPr txBox="1"/>
          <p:nvPr/>
        </p:nvSpPr>
        <p:spPr>
          <a:xfrm>
            <a:off x="1356027" y="66531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Gradient Boosting Tree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469"/>
            <a:ext cx="9144000" cy="426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4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64" name="Google Shape;964;p94"/>
          <p:cNvSpPr txBox="1"/>
          <p:nvPr/>
        </p:nvSpPr>
        <p:spPr>
          <a:xfrm>
            <a:off x="958469" y="222678"/>
            <a:ext cx="4087657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Why call Gradient Boosting ?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65" name="Google Shape;965;p94"/>
          <p:cNvSpPr txBox="1"/>
          <p:nvPr/>
        </p:nvSpPr>
        <p:spPr>
          <a:xfrm>
            <a:off x="958469" y="917280"/>
            <a:ext cx="4180632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Why Not Residual Boosting ?</a:t>
            </a:r>
            <a:endParaRPr b="0" i="0" sz="24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66" name="Google Shape;96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4580" y="1739637"/>
            <a:ext cx="4409358" cy="295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5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72" name="Google Shape;97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615" y="1929274"/>
            <a:ext cx="1018163" cy="6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30" y="1233590"/>
            <a:ext cx="2282100" cy="228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3031" y="2027202"/>
            <a:ext cx="2599403" cy="71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41334"/>
            <a:ext cx="9144000" cy="77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6439" y="1249981"/>
            <a:ext cx="3157794" cy="679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p95"/>
          <p:cNvCxnSpPr/>
          <p:nvPr/>
        </p:nvCxnSpPr>
        <p:spPr>
          <a:xfrm>
            <a:off x="6794090" y="733764"/>
            <a:ext cx="0" cy="499826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78" name="Google Shape;978;p95"/>
          <p:cNvSpPr txBox="1"/>
          <p:nvPr/>
        </p:nvSpPr>
        <p:spPr>
          <a:xfrm>
            <a:off x="4115516" y="2427159"/>
            <a:ext cx="647614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Palatino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????</a:t>
            </a:r>
            <a:endParaRPr b="0" i="0" sz="2400" u="none" cap="none" strike="noStrike">
              <a:solidFill>
                <a:srgbClr val="FF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79" name="Google Shape;979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057" y="4284634"/>
            <a:ext cx="6686675" cy="613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p95"/>
          <p:cNvCxnSpPr>
            <a:stCxn id="979" idx="3"/>
            <a:endCxn id="972" idx="2"/>
          </p:cNvCxnSpPr>
          <p:nvPr/>
        </p:nvCxnSpPr>
        <p:spPr>
          <a:xfrm rot="10800000">
            <a:off x="3804732" y="2545211"/>
            <a:ext cx="3078000" cy="2046300"/>
          </a:xfrm>
          <a:prstGeom prst="curvedConnector4">
            <a:avLst>
              <a:gd fmla="val -7427" name="adj1"/>
              <a:gd fmla="val 31552" name="adj2"/>
            </a:avLst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6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86" name="Google Shape;98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654" y="1052921"/>
            <a:ext cx="3680206" cy="3680206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6"/>
          <p:cNvSpPr txBox="1"/>
          <p:nvPr/>
        </p:nvSpPr>
        <p:spPr>
          <a:xfrm>
            <a:off x="1356027" y="66531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GBT idea overview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8" name="Google Shape;98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810" y="1598890"/>
            <a:ext cx="4351750" cy="2322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7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994" name="Google Shape;99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260" y="707010"/>
            <a:ext cx="7135218" cy="4160174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97"/>
          <p:cNvSpPr txBox="1"/>
          <p:nvPr/>
        </p:nvSpPr>
        <p:spPr>
          <a:xfrm>
            <a:off x="1356027" y="66531"/>
            <a:ext cx="632221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3691"/>
              <a:buFont typeface="Calibri"/>
              <a:buNone/>
            </a:pPr>
            <a:r>
              <a:rPr b="0" i="0" lang="en-US" sz="3691" u="none" cap="none" strike="noStrike">
                <a:solidFill>
                  <a:srgbClr val="D93E2B"/>
                </a:solidFill>
                <a:latin typeface="Calibri"/>
                <a:ea typeface="Calibri"/>
                <a:cs typeface="Calibri"/>
                <a:sym typeface="Calibri"/>
              </a:rPr>
              <a:t>GBT idea overview</a:t>
            </a:r>
            <a:endParaRPr b="0" i="0" sz="3691" u="none" cap="none" strike="noStrike">
              <a:solidFill>
                <a:srgbClr val="D93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206" y="113685"/>
            <a:ext cx="4822313" cy="4822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